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1.xml" ContentType="application/vnd.openxmlformats-officedocument.drawingml.chartshapes+xml"/>
  <Override PartName="/ppt/drawings/drawing2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oleObject" Target="file:///\\xthome\Teachers\emiben\Desktop\10-11%20SCHOOL%20YEAR\ACT%202011\10-11%20Writing%20Prompt%20Pre-Test%20vs%20POST%20results%20Juniors.xlsx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.xml"/><Relationship Id="rId2" Type="http://schemas.openxmlformats.org/officeDocument/2006/relationships/oleObject" Target="file:///\\xthome\Teachers\emiben\Desktop\10-11%20SCHOOL%20YEAR\ACT%202011\SPRING%202011%20ACT%20Writing%20Comparison%20to%202010.xlsx" TargetMode="External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dirty="0"/>
              <a:t>10-11 ACT</a:t>
            </a:r>
            <a:r>
              <a:rPr lang="en-US" baseline="0" dirty="0"/>
              <a:t> Writing </a:t>
            </a:r>
          </a:p>
          <a:p>
            <a:pPr>
              <a:defRPr/>
            </a:pPr>
            <a:r>
              <a:rPr lang="en-US" baseline="0" dirty="0"/>
              <a:t>Pre-Test vs. Official Post Test</a:t>
            </a:r>
          </a:p>
          <a:p>
            <a:pPr>
              <a:defRPr/>
            </a:pPr>
            <a:r>
              <a:rPr lang="en-US" baseline="0" dirty="0"/>
              <a:t>Cohort of 105 Students</a:t>
            </a:r>
            <a:endParaRPr lang="en-US" dirty="0"/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Sheet2!$F$19</c:f>
              <c:strCache>
                <c:ptCount val="1"/>
                <c:pt idx="0">
                  <c:v>Pre-Test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</c:spPr>
          <c:dLbls>
            <c:dLbl>
              <c:idx val="0"/>
              <c:layout/>
              <c:tx>
                <c:strRef>
                  <c:f>Sheet2!$F$4</c:f>
                  <c:strCache>
                    <c:ptCount val="1"/>
                    <c:pt idx="0">
                      <c:v>4</c:v>
                    </c:pt>
                  </c:strCache>
                </c:strRef>
              </c:tx>
              <c:dLblPos val="outEnd"/>
              <c:showVal val="1"/>
            </c:dLbl>
            <c:dLbl>
              <c:idx val="1"/>
              <c:layout/>
              <c:tx>
                <c:strRef>
                  <c:f>Sheet2!$F$5</c:f>
                  <c:strCache>
                    <c:ptCount val="1"/>
                    <c:pt idx="0">
                      <c:v>1</c:v>
                    </c:pt>
                  </c:strCache>
                </c:strRef>
              </c:tx>
              <c:dLblPos val="outEnd"/>
              <c:showVal val="1"/>
            </c:dLbl>
            <c:dLbl>
              <c:idx val="2"/>
              <c:layout/>
              <c:tx>
                <c:strRef>
                  <c:f>Sheet2!$F$6</c:f>
                  <c:strCache>
                    <c:ptCount val="1"/>
                    <c:pt idx="0">
                      <c:v>7</c:v>
                    </c:pt>
                  </c:strCache>
                </c:strRef>
              </c:tx>
              <c:dLblPos val="outEnd"/>
              <c:showVal val="1"/>
            </c:dLbl>
            <c:dLbl>
              <c:idx val="3"/>
              <c:layout/>
              <c:tx>
                <c:strRef>
                  <c:f>Sheet2!$F$7</c:f>
                  <c:strCache>
                    <c:ptCount val="1"/>
                    <c:pt idx="0">
                      <c:v>10</c:v>
                    </c:pt>
                  </c:strCache>
                </c:strRef>
              </c:tx>
              <c:dLblPos val="outEnd"/>
              <c:showVal val="1"/>
            </c:dLbl>
            <c:dLbl>
              <c:idx val="4"/>
              <c:layout/>
              <c:tx>
                <c:strRef>
                  <c:f>Sheet2!$F$8</c:f>
                  <c:strCache>
                    <c:ptCount val="1"/>
                    <c:pt idx="0">
                      <c:v>21</c:v>
                    </c:pt>
                  </c:strCache>
                </c:strRef>
              </c:tx>
              <c:dLblPos val="outEnd"/>
              <c:showVal val="1"/>
            </c:dLbl>
            <c:dLbl>
              <c:idx val="5"/>
              <c:layout/>
              <c:tx>
                <c:strRef>
                  <c:f>Sheet2!$F$9</c:f>
                  <c:strCache>
                    <c:ptCount val="1"/>
                    <c:pt idx="0">
                      <c:v>11</c:v>
                    </c:pt>
                  </c:strCache>
                </c:strRef>
              </c:tx>
              <c:dLblPos val="outEnd"/>
              <c:showVal val="1"/>
            </c:dLbl>
            <c:dLbl>
              <c:idx val="6"/>
              <c:layout/>
              <c:tx>
                <c:strRef>
                  <c:f>Sheet2!$F$10</c:f>
                  <c:strCache>
                    <c:ptCount val="1"/>
                    <c:pt idx="0">
                      <c:v>31</c:v>
                    </c:pt>
                  </c:strCache>
                </c:strRef>
              </c:tx>
              <c:dLblPos val="outEnd"/>
              <c:showVal val="1"/>
            </c:dLbl>
            <c:dLbl>
              <c:idx val="7"/>
              <c:layout/>
              <c:tx>
                <c:strRef>
                  <c:f>Sheet2!$F$11</c:f>
                  <c:strCache>
                    <c:ptCount val="1"/>
                    <c:pt idx="0">
                      <c:v>13</c:v>
                    </c:pt>
                  </c:strCache>
                </c:strRef>
              </c:tx>
              <c:dLblPos val="outEnd"/>
              <c:showVal val="1"/>
            </c:dLbl>
            <c:dLbl>
              <c:idx val="8"/>
              <c:layout/>
              <c:tx>
                <c:strRef>
                  <c:f>Sheet2!$F$12</c:f>
                  <c:strCache>
                    <c:ptCount val="1"/>
                    <c:pt idx="0">
                      <c:v>6</c:v>
                    </c:pt>
                  </c:strCache>
                </c:strRef>
              </c:tx>
              <c:dLblPos val="outEnd"/>
              <c:showVal val="1"/>
            </c:dLbl>
            <c:dLbl>
              <c:idx val="9"/>
              <c:layout/>
              <c:tx>
                <c:strRef>
                  <c:f>Sheet2!$F$13</c:f>
                  <c:strCache>
                    <c:ptCount val="1"/>
                    <c:pt idx="0">
                      <c:v>1</c:v>
                    </c:pt>
                  </c:strCache>
                </c:strRef>
              </c:tx>
              <c:dLblPos val="outEnd"/>
              <c:showVal val="1"/>
            </c:dLbl>
            <c:dLbl>
              <c:idx val="10"/>
              <c:delete val="1"/>
            </c:dLbl>
            <c:dLbl>
              <c:idx val="11"/>
              <c:delete val="1"/>
            </c:dLbl>
            <c:dLbl>
              <c:idx val="12"/>
              <c:delete val="1"/>
            </c:dLbl>
            <c:showVal val="1"/>
          </c:dLbls>
          <c:cat>
            <c:numRef>
              <c:f>Sheet2!$E$20:$E$32</c:f>
              <c:numCache>
                <c:formatCode>General</c:formatCode>
                <c:ptCount val="13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</c:numCache>
            </c:numRef>
          </c:cat>
          <c:val>
            <c:numRef>
              <c:f>Sheet2!$F$20:$F$32</c:f>
              <c:numCache>
                <c:formatCode>0%</c:formatCode>
                <c:ptCount val="13"/>
                <c:pt idx="0">
                  <c:v>3.8095238095238099E-2</c:v>
                </c:pt>
                <c:pt idx="1">
                  <c:v>9.5238095238095264E-3</c:v>
                </c:pt>
                <c:pt idx="2">
                  <c:v>6.6666666666666693E-2</c:v>
                </c:pt>
                <c:pt idx="3">
                  <c:v>9.5238095238095261E-2</c:v>
                </c:pt>
                <c:pt idx="4">
                  <c:v>0.2</c:v>
                </c:pt>
                <c:pt idx="5">
                  <c:v>0.104761904761905</c:v>
                </c:pt>
                <c:pt idx="6">
                  <c:v>0.2952380952380953</c:v>
                </c:pt>
                <c:pt idx="7">
                  <c:v>0.12380952380952381</c:v>
                </c:pt>
                <c:pt idx="8">
                  <c:v>5.7142857142857148E-2</c:v>
                </c:pt>
                <c:pt idx="9">
                  <c:v>9.5238095238095264E-3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</c:numCache>
            </c:numRef>
          </c:val>
        </c:ser>
        <c:ser>
          <c:idx val="1"/>
          <c:order val="1"/>
          <c:tx>
            <c:strRef>
              <c:f>Sheet2!$G$19</c:f>
              <c:strCache>
                <c:ptCount val="1"/>
                <c:pt idx="0">
                  <c:v>Post</c:v>
                </c:pt>
              </c:strCache>
            </c:strRef>
          </c:tx>
          <c:spPr>
            <a:solidFill>
              <a:schemeClr val="accent2">
                <a:lumMod val="50000"/>
              </a:schemeClr>
            </a:solidFill>
          </c:spPr>
          <c:dLbls>
            <c:dLbl>
              <c:idx val="0"/>
              <c:delete val="1"/>
            </c:dLbl>
            <c:dLbl>
              <c:idx val="1"/>
              <c:delete val="1"/>
            </c:dLbl>
            <c:dLbl>
              <c:idx val="2"/>
              <c:layout/>
              <c:tx>
                <c:strRef>
                  <c:f>Sheet2!$G$6</c:f>
                  <c:strCache>
                    <c:ptCount val="1"/>
                    <c:pt idx="0">
                      <c:v>8</c:v>
                    </c:pt>
                  </c:strCache>
                </c:strRef>
              </c:tx>
              <c:dLblPos val="outEnd"/>
              <c:showVal val="1"/>
            </c:dLbl>
            <c:dLbl>
              <c:idx val="3"/>
              <c:layout/>
              <c:tx>
                <c:strRef>
                  <c:f>Sheet2!$G$7</c:f>
                  <c:strCache>
                    <c:ptCount val="1"/>
                    <c:pt idx="0">
                      <c:v>1</c:v>
                    </c:pt>
                  </c:strCache>
                </c:strRef>
              </c:tx>
              <c:dLblPos val="outEnd"/>
              <c:showVal val="1"/>
            </c:dLbl>
            <c:dLbl>
              <c:idx val="4"/>
              <c:layout/>
              <c:tx>
                <c:strRef>
                  <c:f>Sheet2!$G$8</c:f>
                  <c:strCache>
                    <c:ptCount val="1"/>
                    <c:pt idx="0">
                      <c:v>6</c:v>
                    </c:pt>
                  </c:strCache>
                </c:strRef>
              </c:tx>
              <c:dLblPos val="outEnd"/>
              <c:showVal val="1"/>
            </c:dLbl>
            <c:dLbl>
              <c:idx val="5"/>
              <c:layout/>
              <c:tx>
                <c:strRef>
                  <c:f>Sheet2!$G$9</c:f>
                  <c:strCache>
                    <c:ptCount val="1"/>
                    <c:pt idx="0">
                      <c:v>7</c:v>
                    </c:pt>
                  </c:strCache>
                </c:strRef>
              </c:tx>
              <c:dLblPos val="outEnd"/>
              <c:showVal val="1"/>
            </c:dLbl>
            <c:dLbl>
              <c:idx val="6"/>
              <c:layout/>
              <c:tx>
                <c:strRef>
                  <c:f>Sheet2!$G$10</c:f>
                  <c:strCache>
                    <c:ptCount val="1"/>
                    <c:pt idx="0">
                      <c:v>24</c:v>
                    </c:pt>
                  </c:strCache>
                </c:strRef>
              </c:tx>
              <c:dLblPos val="outEnd"/>
              <c:showVal val="1"/>
            </c:dLbl>
            <c:dLbl>
              <c:idx val="7"/>
              <c:layout/>
              <c:tx>
                <c:strRef>
                  <c:f>Sheet2!$G$11</c:f>
                  <c:strCache>
                    <c:ptCount val="1"/>
                    <c:pt idx="0">
                      <c:v>13</c:v>
                    </c:pt>
                  </c:strCache>
                </c:strRef>
              </c:tx>
              <c:dLblPos val="outEnd"/>
              <c:showVal val="1"/>
            </c:dLbl>
            <c:dLbl>
              <c:idx val="8"/>
              <c:layout/>
              <c:tx>
                <c:strRef>
                  <c:f>Sheet2!$G$12</c:f>
                  <c:strCache>
                    <c:ptCount val="1"/>
                    <c:pt idx="0">
                      <c:v>38</c:v>
                    </c:pt>
                  </c:strCache>
                </c:strRef>
              </c:tx>
              <c:dLblPos val="outEnd"/>
              <c:showVal val="1"/>
            </c:dLbl>
            <c:dLbl>
              <c:idx val="9"/>
              <c:layout/>
              <c:tx>
                <c:strRef>
                  <c:f>Sheet2!$G$13</c:f>
                  <c:strCache>
                    <c:ptCount val="1"/>
                    <c:pt idx="0">
                      <c:v>5</c:v>
                    </c:pt>
                  </c:strCache>
                </c:strRef>
              </c:tx>
              <c:dLblPos val="outEnd"/>
              <c:showVal val="1"/>
            </c:dLbl>
            <c:dLbl>
              <c:idx val="10"/>
              <c:layout/>
              <c:tx>
                <c:strRef>
                  <c:f>Sheet2!$G$14</c:f>
                  <c:strCache>
                    <c:ptCount val="1"/>
                    <c:pt idx="0">
                      <c:v>3</c:v>
                    </c:pt>
                  </c:strCache>
                </c:strRef>
              </c:tx>
              <c:dLblPos val="outEnd"/>
              <c:showVal val="1"/>
            </c:dLbl>
            <c:dLbl>
              <c:idx val="11"/>
              <c:delete val="1"/>
            </c:dLbl>
            <c:dLbl>
              <c:idx val="12"/>
              <c:delete val="1"/>
            </c:dLbl>
            <c:showVal val="1"/>
          </c:dLbls>
          <c:cat>
            <c:numRef>
              <c:f>Sheet2!$E$20:$E$32</c:f>
              <c:numCache>
                <c:formatCode>General</c:formatCode>
                <c:ptCount val="13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</c:numCache>
            </c:numRef>
          </c:cat>
          <c:val>
            <c:numRef>
              <c:f>Sheet2!$G$20:$G$32</c:f>
              <c:numCache>
                <c:formatCode>0%</c:formatCode>
                <c:ptCount val="13"/>
                <c:pt idx="0">
                  <c:v>0</c:v>
                </c:pt>
                <c:pt idx="1">
                  <c:v>0</c:v>
                </c:pt>
                <c:pt idx="2">
                  <c:v>7.6190476190476211E-2</c:v>
                </c:pt>
                <c:pt idx="3">
                  <c:v>9.5238095238095264E-3</c:v>
                </c:pt>
                <c:pt idx="4">
                  <c:v>5.7142857142857148E-2</c:v>
                </c:pt>
                <c:pt idx="5">
                  <c:v>6.6666666666666693E-2</c:v>
                </c:pt>
                <c:pt idx="6">
                  <c:v>0.22857142857142887</c:v>
                </c:pt>
                <c:pt idx="7">
                  <c:v>0.12380952380952381</c:v>
                </c:pt>
                <c:pt idx="8">
                  <c:v>0.36190476190476328</c:v>
                </c:pt>
                <c:pt idx="9">
                  <c:v>4.761904761904763E-2</c:v>
                </c:pt>
                <c:pt idx="10">
                  <c:v>2.8571428571428595E-2</c:v>
                </c:pt>
                <c:pt idx="11">
                  <c:v>0</c:v>
                </c:pt>
                <c:pt idx="12">
                  <c:v>0</c:v>
                </c:pt>
              </c:numCache>
            </c:numRef>
          </c:val>
        </c:ser>
        <c:axId val="52105600"/>
        <c:axId val="52107136"/>
      </c:barChart>
      <c:catAx>
        <c:axId val="52105600"/>
        <c:scaling>
          <c:orientation val="minMax"/>
        </c:scaling>
        <c:axPos val="b"/>
        <c:numFmt formatCode="General" sourceLinked="1"/>
        <c:majorTickMark val="none"/>
        <c:tickLblPos val="nextTo"/>
        <c:crossAx val="52107136"/>
        <c:crosses val="autoZero"/>
        <c:auto val="1"/>
        <c:lblAlgn val="ctr"/>
        <c:lblOffset val="100"/>
      </c:catAx>
      <c:valAx>
        <c:axId val="52107136"/>
        <c:scaling>
          <c:orientation val="minMax"/>
        </c:scaling>
        <c:axPos val="l"/>
        <c:majorGridlines/>
        <c:numFmt formatCode="0%" sourceLinked="1"/>
        <c:majorTickMark val="none"/>
        <c:tickLblPos val="nextTo"/>
        <c:crossAx val="52105600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</c:chart>
  <c:externalData r:id="rId2"/>
  <c:userShapes r:id="rId3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dirty="0"/>
              <a:t>ACT Writing - All Students</a:t>
            </a:r>
          </a:p>
          <a:p>
            <a:pPr>
              <a:defRPr/>
            </a:pPr>
            <a:r>
              <a:rPr lang="en-US" dirty="0"/>
              <a:t>Rubric Scale</a:t>
            </a:r>
            <a:r>
              <a:rPr lang="en-US" baseline="0" dirty="0"/>
              <a:t> 2-12</a:t>
            </a:r>
          </a:p>
          <a:p>
            <a:pPr>
              <a:defRPr/>
            </a:pPr>
            <a:r>
              <a:rPr lang="en-US" baseline="0" dirty="0"/>
              <a:t>2010 vs. 2011 </a:t>
            </a:r>
          </a:p>
        </c:rich>
      </c:tx>
      <c:layout/>
    </c:title>
    <c:plotArea>
      <c:layout/>
      <c:barChart>
        <c:barDir val="col"/>
        <c:grouping val="clustered"/>
        <c:ser>
          <c:idx val="1"/>
          <c:order val="0"/>
          <c:tx>
            <c:strRef>
              <c:f>'Complete list'!$L$17</c:f>
              <c:strCache>
                <c:ptCount val="1"/>
                <c:pt idx="0">
                  <c:v>2010 (231)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dLbls>
            <c:dLbl>
              <c:idx val="0"/>
              <c:layout/>
              <c:tx>
                <c:strRef>
                  <c:f>'Complete list'!$L$3</c:f>
                  <c:strCache>
                    <c:ptCount val="1"/>
                    <c:pt idx="0">
                      <c:v>12</c:v>
                    </c:pt>
                  </c:strCache>
                </c:strRef>
              </c:tx>
              <c:dLblPos val="outEnd"/>
              <c:showVal val="1"/>
            </c:dLbl>
            <c:dLbl>
              <c:idx val="1"/>
              <c:layout/>
              <c:tx>
                <c:strRef>
                  <c:f>'Complete list'!$L$4</c:f>
                  <c:strCache>
                    <c:ptCount val="1"/>
                    <c:pt idx="0">
                      <c:v>2</c:v>
                    </c:pt>
                  </c:strCache>
                </c:strRef>
              </c:tx>
              <c:dLblPos val="outEnd"/>
              <c:showVal val="1"/>
            </c:dLbl>
            <c:dLbl>
              <c:idx val="2"/>
              <c:layout/>
              <c:tx>
                <c:strRef>
                  <c:f>'Complete list'!$L$5</c:f>
                  <c:strCache>
                    <c:ptCount val="1"/>
                    <c:pt idx="0">
                      <c:v>18</c:v>
                    </c:pt>
                  </c:strCache>
                </c:strRef>
              </c:tx>
              <c:dLblPos val="outEnd"/>
              <c:showVal val="1"/>
            </c:dLbl>
            <c:dLbl>
              <c:idx val="3"/>
              <c:layout/>
              <c:tx>
                <c:strRef>
                  <c:f>'Complete list'!$L$6</c:f>
                  <c:strCache>
                    <c:ptCount val="1"/>
                    <c:pt idx="0">
                      <c:v>12</c:v>
                    </c:pt>
                  </c:strCache>
                </c:strRef>
              </c:tx>
              <c:dLblPos val="outEnd"/>
              <c:showVal val="1"/>
            </c:dLbl>
            <c:dLbl>
              <c:idx val="4"/>
              <c:layout/>
              <c:tx>
                <c:strRef>
                  <c:f>'Complete list'!$L$7</c:f>
                  <c:strCache>
                    <c:ptCount val="1"/>
                    <c:pt idx="0">
                      <c:v>69</c:v>
                    </c:pt>
                  </c:strCache>
                </c:strRef>
              </c:tx>
              <c:dLblPos val="outEnd"/>
              <c:showVal val="1"/>
            </c:dLbl>
            <c:dLbl>
              <c:idx val="5"/>
              <c:layout/>
              <c:tx>
                <c:strRef>
                  <c:f>'Complete list'!$L$8</c:f>
                  <c:strCache>
                    <c:ptCount val="1"/>
                    <c:pt idx="0">
                      <c:v>35</c:v>
                    </c:pt>
                  </c:strCache>
                </c:strRef>
              </c:tx>
              <c:dLblPos val="outEnd"/>
              <c:showVal val="1"/>
            </c:dLbl>
            <c:dLbl>
              <c:idx val="6"/>
              <c:layout/>
              <c:tx>
                <c:strRef>
                  <c:f>'Complete list'!$L$9</c:f>
                  <c:strCache>
                    <c:ptCount val="1"/>
                    <c:pt idx="0">
                      <c:v>73</c:v>
                    </c:pt>
                  </c:strCache>
                </c:strRef>
              </c:tx>
              <c:dLblPos val="outEnd"/>
              <c:showVal val="1"/>
            </c:dLbl>
            <c:dLbl>
              <c:idx val="7"/>
              <c:layout/>
              <c:tx>
                <c:strRef>
                  <c:f>'Complete list'!$L$10</c:f>
                  <c:strCache>
                    <c:ptCount val="1"/>
                    <c:pt idx="0">
                      <c:v>8</c:v>
                    </c:pt>
                  </c:strCache>
                </c:strRef>
              </c:tx>
              <c:dLblPos val="outEnd"/>
              <c:showVal val="1"/>
            </c:dLbl>
            <c:dLbl>
              <c:idx val="8"/>
              <c:layout/>
              <c:tx>
                <c:strRef>
                  <c:f>'Complete list'!$L$11</c:f>
                  <c:strCache>
                    <c:ptCount val="1"/>
                    <c:pt idx="0">
                      <c:v>2</c:v>
                    </c:pt>
                  </c:strCache>
                </c:strRef>
              </c:tx>
              <c:dLblPos val="outEnd"/>
              <c:showVal val="1"/>
            </c:dLbl>
            <c:dLbl>
              <c:idx val="9"/>
              <c:delete val="1"/>
            </c:dLbl>
            <c:dLbl>
              <c:idx val="10"/>
              <c:delete val="1"/>
            </c:dLbl>
            <c:showVal val="1"/>
          </c:dLbls>
          <c:cat>
            <c:numRef>
              <c:f>'Complete list'!$J$18:$J$28</c:f>
              <c:numCache>
                <c:formatCode>General</c:formatCode>
                <c:ptCount val="11"/>
                <c:pt idx="0">
                  <c:v>2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  <c:pt idx="4">
                  <c:v>6</c:v>
                </c:pt>
                <c:pt idx="5">
                  <c:v>7</c:v>
                </c:pt>
                <c:pt idx="6">
                  <c:v>8</c:v>
                </c:pt>
                <c:pt idx="7">
                  <c:v>9</c:v>
                </c:pt>
                <c:pt idx="8">
                  <c:v>10</c:v>
                </c:pt>
                <c:pt idx="9">
                  <c:v>11</c:v>
                </c:pt>
                <c:pt idx="10">
                  <c:v>12</c:v>
                </c:pt>
              </c:numCache>
            </c:numRef>
          </c:cat>
          <c:val>
            <c:numRef>
              <c:f>'Complete list'!$L$18:$L$28</c:f>
              <c:numCache>
                <c:formatCode>0%</c:formatCode>
                <c:ptCount val="11"/>
                <c:pt idx="0">
                  <c:v>5.1948051948051951E-2</c:v>
                </c:pt>
                <c:pt idx="1">
                  <c:v>8.6580086580086806E-3</c:v>
                </c:pt>
                <c:pt idx="2">
                  <c:v>7.7922077922077934E-2</c:v>
                </c:pt>
                <c:pt idx="3">
                  <c:v>5.1948051948051951E-2</c:v>
                </c:pt>
                <c:pt idx="4">
                  <c:v>0.29870129870129869</c:v>
                </c:pt>
                <c:pt idx="5">
                  <c:v>0.15151515151515194</c:v>
                </c:pt>
                <c:pt idx="6">
                  <c:v>0.31601731601731631</c:v>
                </c:pt>
                <c:pt idx="7">
                  <c:v>3.4632034632034632E-2</c:v>
                </c:pt>
                <c:pt idx="8">
                  <c:v>8.6580086580086806E-3</c:v>
                </c:pt>
                <c:pt idx="9">
                  <c:v>0</c:v>
                </c:pt>
                <c:pt idx="10">
                  <c:v>0</c:v>
                </c:pt>
              </c:numCache>
            </c:numRef>
          </c:val>
        </c:ser>
        <c:ser>
          <c:idx val="0"/>
          <c:order val="1"/>
          <c:tx>
            <c:strRef>
              <c:f>'Complete list'!$K$17</c:f>
              <c:strCache>
                <c:ptCount val="1"/>
                <c:pt idx="0">
                  <c:v>2011 (249)</c:v>
                </c:pt>
              </c:strCache>
            </c:strRef>
          </c:tx>
          <c:dLbls>
            <c:dLbl>
              <c:idx val="0"/>
              <c:layout/>
              <c:tx>
                <c:strRef>
                  <c:f>'Complete list'!$K$3</c:f>
                  <c:strCache>
                    <c:ptCount val="1"/>
                    <c:pt idx="0">
                      <c:v>8</c:v>
                    </c:pt>
                  </c:strCache>
                </c:strRef>
              </c:tx>
              <c:dLblPos val="outEnd"/>
              <c:showVal val="1"/>
            </c:dLbl>
            <c:dLbl>
              <c:idx val="1"/>
              <c:layout/>
              <c:tx>
                <c:strRef>
                  <c:f>'Complete list'!$K$4</c:f>
                  <c:strCache>
                    <c:ptCount val="1"/>
                    <c:pt idx="0">
                      <c:v>2</c:v>
                    </c:pt>
                  </c:strCache>
                </c:strRef>
              </c:tx>
              <c:dLblPos val="outEnd"/>
              <c:showVal val="1"/>
            </c:dLbl>
            <c:dLbl>
              <c:idx val="2"/>
              <c:layout/>
              <c:tx>
                <c:strRef>
                  <c:f>'Complete list'!$K$5</c:f>
                  <c:strCache>
                    <c:ptCount val="1"/>
                    <c:pt idx="0">
                      <c:v>9</c:v>
                    </c:pt>
                  </c:strCache>
                </c:strRef>
              </c:tx>
              <c:dLblPos val="outEnd"/>
              <c:showVal val="1"/>
            </c:dLbl>
            <c:dLbl>
              <c:idx val="3"/>
              <c:layout/>
              <c:tx>
                <c:strRef>
                  <c:f>'Complete list'!$K$6</c:f>
                  <c:strCache>
                    <c:ptCount val="1"/>
                    <c:pt idx="0">
                      <c:v>13</c:v>
                    </c:pt>
                  </c:strCache>
                </c:strRef>
              </c:tx>
              <c:dLblPos val="outEnd"/>
              <c:showVal val="1"/>
            </c:dLbl>
            <c:dLbl>
              <c:idx val="4"/>
              <c:layout/>
              <c:tx>
                <c:strRef>
                  <c:f>'Complete list'!$K$7</c:f>
                  <c:strCache>
                    <c:ptCount val="1"/>
                    <c:pt idx="0">
                      <c:v>40</c:v>
                    </c:pt>
                  </c:strCache>
                </c:strRef>
              </c:tx>
              <c:dLblPos val="outEnd"/>
              <c:showVal val="1"/>
            </c:dLbl>
            <c:dLbl>
              <c:idx val="5"/>
              <c:layout/>
              <c:tx>
                <c:strRef>
                  <c:f>'Complete list'!$K$8</c:f>
                  <c:strCache>
                    <c:ptCount val="1"/>
                    <c:pt idx="0">
                      <c:v>31</c:v>
                    </c:pt>
                  </c:strCache>
                </c:strRef>
              </c:tx>
              <c:dLblPos val="outEnd"/>
              <c:showVal val="1"/>
            </c:dLbl>
            <c:dLbl>
              <c:idx val="6"/>
              <c:layout/>
              <c:tx>
                <c:strRef>
                  <c:f>'Complete list'!$K$9</c:f>
                  <c:strCache>
                    <c:ptCount val="1"/>
                    <c:pt idx="0">
                      <c:v>105</c:v>
                    </c:pt>
                  </c:strCache>
                </c:strRef>
              </c:tx>
              <c:dLblPos val="outEnd"/>
              <c:showVal val="1"/>
            </c:dLbl>
            <c:dLbl>
              <c:idx val="7"/>
              <c:layout/>
              <c:tx>
                <c:strRef>
                  <c:f>'Complete list'!$K$10</c:f>
                  <c:strCache>
                    <c:ptCount val="1"/>
                    <c:pt idx="0">
                      <c:v>25</c:v>
                    </c:pt>
                  </c:strCache>
                </c:strRef>
              </c:tx>
              <c:dLblPos val="outEnd"/>
              <c:showVal val="1"/>
            </c:dLbl>
            <c:dLbl>
              <c:idx val="8"/>
              <c:layout/>
              <c:tx>
                <c:strRef>
                  <c:f>'Complete list'!$K$11</c:f>
                  <c:strCache>
                    <c:ptCount val="1"/>
                    <c:pt idx="0">
                      <c:v>16</c:v>
                    </c:pt>
                  </c:strCache>
                </c:strRef>
              </c:tx>
              <c:dLblPos val="outEnd"/>
              <c:showVal val="1"/>
            </c:dLbl>
            <c:dLbl>
              <c:idx val="9"/>
              <c:delete val="1"/>
            </c:dLbl>
            <c:dLbl>
              <c:idx val="10"/>
              <c:delete val="1"/>
            </c:dLbl>
            <c:showVal val="1"/>
          </c:dLbls>
          <c:cat>
            <c:numRef>
              <c:f>'Complete list'!$J$18:$J$28</c:f>
              <c:numCache>
                <c:formatCode>General</c:formatCode>
                <c:ptCount val="11"/>
                <c:pt idx="0">
                  <c:v>2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  <c:pt idx="4">
                  <c:v>6</c:v>
                </c:pt>
                <c:pt idx="5">
                  <c:v>7</c:v>
                </c:pt>
                <c:pt idx="6">
                  <c:v>8</c:v>
                </c:pt>
                <c:pt idx="7">
                  <c:v>9</c:v>
                </c:pt>
                <c:pt idx="8">
                  <c:v>10</c:v>
                </c:pt>
                <c:pt idx="9">
                  <c:v>11</c:v>
                </c:pt>
                <c:pt idx="10">
                  <c:v>12</c:v>
                </c:pt>
              </c:numCache>
            </c:numRef>
          </c:cat>
          <c:val>
            <c:numRef>
              <c:f>'Complete list'!$K$18:$K$28</c:f>
              <c:numCache>
                <c:formatCode>0%</c:formatCode>
                <c:ptCount val="11"/>
                <c:pt idx="0">
                  <c:v>3.2128514056224897E-2</c:v>
                </c:pt>
                <c:pt idx="1">
                  <c:v>8.0321285140562242E-3</c:v>
                </c:pt>
                <c:pt idx="2">
                  <c:v>3.614457831325301E-2</c:v>
                </c:pt>
                <c:pt idx="3">
                  <c:v>5.2208835341365459E-2</c:v>
                </c:pt>
                <c:pt idx="4">
                  <c:v>0.1606425702811245</c:v>
                </c:pt>
                <c:pt idx="5">
                  <c:v>0.12449799196787149</c:v>
                </c:pt>
                <c:pt idx="6">
                  <c:v>0.42168674698795272</c:v>
                </c:pt>
                <c:pt idx="7">
                  <c:v>0.10040160642570282</c:v>
                </c:pt>
                <c:pt idx="8">
                  <c:v>6.4257028112449793E-2</c:v>
                </c:pt>
                <c:pt idx="9">
                  <c:v>0</c:v>
                </c:pt>
                <c:pt idx="10">
                  <c:v>0</c:v>
                </c:pt>
              </c:numCache>
            </c:numRef>
          </c:val>
        </c:ser>
        <c:axId val="52257536"/>
        <c:axId val="52259072"/>
      </c:barChart>
      <c:catAx>
        <c:axId val="52257536"/>
        <c:scaling>
          <c:orientation val="minMax"/>
        </c:scaling>
        <c:axPos val="b"/>
        <c:numFmt formatCode="General" sourceLinked="1"/>
        <c:majorTickMark val="none"/>
        <c:tickLblPos val="nextTo"/>
        <c:crossAx val="52259072"/>
        <c:crosses val="autoZero"/>
        <c:auto val="1"/>
        <c:lblAlgn val="ctr"/>
        <c:lblOffset val="100"/>
      </c:catAx>
      <c:valAx>
        <c:axId val="52259072"/>
        <c:scaling>
          <c:orientation val="minMax"/>
        </c:scaling>
        <c:axPos val="l"/>
        <c:majorGridlines/>
        <c:numFmt formatCode="0%" sourceLinked="1"/>
        <c:majorTickMark val="none"/>
        <c:tickLblPos val="nextTo"/>
        <c:crossAx val="52257536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</c:chart>
  <c:externalData r:id="rId2"/>
  <c:userShapes r:id="rId3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0.68497</cdr:x>
      <cdr:y>0.02521</cdr:y>
    </cdr:from>
    <cdr:to>
      <cdr:x>0.98627</cdr:x>
      <cdr:y>0.15021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939896" y="158750"/>
          <a:ext cx="2612760" cy="787135"/>
        </a:xfrm>
        <a:prstGeom xmlns:a="http://schemas.openxmlformats.org/drawingml/2006/main" prst="rect">
          <a:avLst/>
        </a:prstGeom>
      </cdr:spPr>
      <cdr:style>
        <a:lnRef xmlns:a="http://schemas.openxmlformats.org/drawingml/2006/main" idx="1">
          <a:schemeClr val="dk1"/>
        </a:lnRef>
        <a:fillRef xmlns:a="http://schemas.openxmlformats.org/drawingml/2006/main" idx="2">
          <a:schemeClr val="dk1"/>
        </a:fillRef>
        <a:effectRef xmlns:a="http://schemas.openxmlformats.org/drawingml/2006/main" idx="1">
          <a:schemeClr val="dk1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100" dirty="0"/>
            <a:t>While 19% of students scored</a:t>
          </a:r>
          <a:r>
            <a:rPr lang="en-US" sz="1100" baseline="0" dirty="0"/>
            <a:t> a 7 or higher on the ACT Writing Pre-Test, 56% of students scored a 7 or higher on the Writing Post Test. </a:t>
          </a:r>
          <a:endParaRPr lang="en-US" sz="11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0.67442</cdr:x>
      <cdr:y>0.03646</cdr:y>
    </cdr:from>
    <cdr:to>
      <cdr:x>0.98557</cdr:x>
      <cdr:y>0.13591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847099" y="229435"/>
          <a:ext cx="2697591" cy="625730"/>
        </a:xfrm>
        <a:prstGeom xmlns:a="http://schemas.openxmlformats.org/drawingml/2006/main" prst="rect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3">
          <a:schemeClr val="accent1"/>
        </a:fillRef>
        <a:effectRef xmlns:a="http://schemas.openxmlformats.org/drawingml/2006/main" idx="2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100" dirty="0"/>
            <a:t>While</a:t>
          </a:r>
          <a:r>
            <a:rPr lang="en-US" sz="1100" baseline="0" dirty="0"/>
            <a:t>  51% of students scored a 7 or higher on the ACT Writing in 2010, 70% of students scored a  7 or higher in 2011. </a:t>
          </a:r>
          <a:endParaRPr lang="en-US" sz="1100" dirty="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5D3B8-6534-4ABE-AFD9-CEF112E0A302}" type="datetimeFigureOut">
              <a:rPr lang="en-US" smtClean="0"/>
              <a:pPr/>
              <a:t>2/12/2013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062D2-F729-40B4-95A1-0CBB24AD1FB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5D3B8-6534-4ABE-AFD9-CEF112E0A302}" type="datetimeFigureOut">
              <a:rPr lang="en-US" smtClean="0"/>
              <a:pPr/>
              <a:t>2/12/2013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062D2-F729-40B4-95A1-0CBB24AD1FB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5D3B8-6534-4ABE-AFD9-CEF112E0A302}" type="datetimeFigureOut">
              <a:rPr lang="en-US" smtClean="0"/>
              <a:pPr/>
              <a:t>2/12/2013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062D2-F729-40B4-95A1-0CBB24AD1FB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5D3B8-6534-4ABE-AFD9-CEF112E0A302}" type="datetimeFigureOut">
              <a:rPr lang="en-US" smtClean="0"/>
              <a:pPr/>
              <a:t>2/12/2013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062D2-F729-40B4-95A1-0CBB24AD1FB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5D3B8-6534-4ABE-AFD9-CEF112E0A302}" type="datetimeFigureOut">
              <a:rPr lang="en-US" smtClean="0"/>
              <a:pPr/>
              <a:t>2/12/2013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062D2-F729-40B4-95A1-0CBB24AD1FB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5D3B8-6534-4ABE-AFD9-CEF112E0A302}" type="datetimeFigureOut">
              <a:rPr lang="en-US" smtClean="0"/>
              <a:pPr/>
              <a:t>2/12/2013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062D2-F729-40B4-95A1-0CBB24AD1FB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5D3B8-6534-4ABE-AFD9-CEF112E0A302}" type="datetimeFigureOut">
              <a:rPr lang="en-US" smtClean="0"/>
              <a:pPr/>
              <a:t>2/12/2013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062D2-F729-40B4-95A1-0CBB24AD1FB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5D3B8-6534-4ABE-AFD9-CEF112E0A302}" type="datetimeFigureOut">
              <a:rPr lang="en-US" smtClean="0"/>
              <a:pPr/>
              <a:t>2/12/2013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062D2-F729-40B4-95A1-0CBB24AD1FB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5D3B8-6534-4ABE-AFD9-CEF112E0A302}" type="datetimeFigureOut">
              <a:rPr lang="en-US" smtClean="0"/>
              <a:pPr/>
              <a:t>2/12/2013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062D2-F729-40B4-95A1-0CBB24AD1FB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5D3B8-6534-4ABE-AFD9-CEF112E0A302}" type="datetimeFigureOut">
              <a:rPr lang="en-US" smtClean="0"/>
              <a:pPr/>
              <a:t>2/12/2013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062D2-F729-40B4-95A1-0CBB24AD1FB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5D3B8-6534-4ABE-AFD9-CEF112E0A302}" type="datetimeFigureOut">
              <a:rPr lang="en-US" smtClean="0"/>
              <a:pPr/>
              <a:t>2/12/2013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062D2-F729-40B4-95A1-0CBB24AD1FB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E5D3B8-6534-4ABE-AFD9-CEF112E0A302}" type="datetimeFigureOut">
              <a:rPr lang="en-US" smtClean="0"/>
              <a:pPr/>
              <a:t>2/12/2013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9062D2-F729-40B4-95A1-0CBB24AD1FB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WRITING FLUENCY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PETOSKEY </a:t>
            </a:r>
            <a:endParaRPr lang="en-US" dirty="0" smtClean="0"/>
          </a:p>
          <a:p>
            <a:r>
              <a:rPr lang="en-US" smtClean="0"/>
              <a:t>FEBRUARY 2013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/>
          </p:cNvGraphicFramePr>
          <p:nvPr/>
        </p:nvGraphicFramePr>
        <p:xfrm>
          <a:off x="236140" y="280458"/>
          <a:ext cx="8671719" cy="62970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/>
          </p:cNvGraphicFramePr>
          <p:nvPr/>
        </p:nvGraphicFramePr>
        <p:xfrm>
          <a:off x="237082" y="282969"/>
          <a:ext cx="8669836" cy="62920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90</Words>
  <Application>Microsoft Office PowerPoint</Application>
  <PresentationFormat>On-screen Show (4:3)</PresentationFormat>
  <Paragraphs>11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WRITING FLUENCY </vt:lpstr>
      <vt:lpstr>Slide 2</vt:lpstr>
      <vt:lpstr>Slide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WRITING FLUENCY </dc:title>
  <dc:creator>Kmiec</dc:creator>
  <cp:lastModifiedBy>Kmiec</cp:lastModifiedBy>
  <cp:revision>2</cp:revision>
  <dcterms:created xsi:type="dcterms:W3CDTF">2012-02-04T13:25:59Z</dcterms:created>
  <dcterms:modified xsi:type="dcterms:W3CDTF">2013-02-13T01:46:25Z</dcterms:modified>
</cp:coreProperties>
</file>