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6" r:id="rId4"/>
    <p:sldId id="268" r:id="rId5"/>
    <p:sldId id="263" r:id="rId6"/>
    <p:sldId id="259" r:id="rId7"/>
    <p:sldId id="258" r:id="rId8"/>
    <p:sldId id="262" r:id="rId9"/>
    <p:sldId id="260" r:id="rId10"/>
    <p:sldId id="261" r:id="rId11"/>
    <p:sldId id="267" r:id="rId12"/>
    <p:sldId id="264" r:id="rId13"/>
    <p:sldId id="265" r:id="rId14"/>
    <p:sldId id="266"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361" autoAdjust="0"/>
    <p:restoredTop sz="96448" autoAdjust="0"/>
  </p:normalViewPr>
  <p:slideViewPr>
    <p:cSldViewPr>
      <p:cViewPr varScale="1">
        <p:scale>
          <a:sx n="88" d="100"/>
          <a:sy n="88" d="100"/>
        </p:scale>
        <p:origin x="1050"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8D217B-1942-4AC8-9A37-1BF8DE5DD37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1204CA-B527-4445-8C1A-CA92271008F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958EBD-AEEF-4F31-82C9-116C8149F3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1FC9E3-7B2B-45E9-9CEC-E36BF537306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66A98D-76AB-408B-82E9-71F5346594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AED7A-8A1B-441A-85FE-C9E0304FA40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E0C4390-09A6-478B-BFAF-387912AD82B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4AFEF8C-1DD7-48A6-8ECC-03D1EDF20CA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2A5AC74-7D84-42DD-862B-E60489BF2E4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8FD0403-8F15-4A16-878C-42F6C2F1315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B62DAC-4485-4797-8A3F-7FC4EFEAB6A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F6B466DB-5836-47C2-95B3-9982FD65A6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isleroyalewolf.org/overview/overview/at_a_glance.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4191000" y="1295400"/>
            <a:ext cx="48006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1" hangingPunct="1">
              <a:defRPr/>
            </a:pPr>
            <a:r>
              <a:rPr lang="en-US" sz="5400" b="1" dirty="0">
                <a:solidFill>
                  <a:schemeClr val="tx2"/>
                </a:solidFill>
                <a:effectLst>
                  <a:outerShdw blurRad="38100" dist="38100" dir="2700000" algn="tl">
                    <a:srgbClr val="FFFFFF"/>
                  </a:outerShdw>
                </a:effectLst>
              </a:rPr>
              <a:t>The Wolves</a:t>
            </a:r>
            <a:r>
              <a:rPr lang="en-US" sz="4800" b="1" dirty="0">
                <a:solidFill>
                  <a:schemeClr val="tx2"/>
                </a:solidFill>
                <a:effectLst>
                  <a:outerShdw blurRad="38100" dist="38100" dir="2700000" algn="tl">
                    <a:srgbClr val="FFFFFF"/>
                  </a:outerShdw>
                </a:effectLst>
              </a:rPr>
              <a:t> </a:t>
            </a:r>
            <a:r>
              <a:rPr lang="en-US" sz="5400" b="1" dirty="0">
                <a:solidFill>
                  <a:schemeClr val="tx2"/>
                </a:solidFill>
                <a:effectLst>
                  <a:outerShdw blurRad="38100" dist="38100" dir="2700000" algn="tl">
                    <a:srgbClr val="FFFFFF"/>
                  </a:outerShdw>
                </a:effectLst>
              </a:rPr>
              <a:t>and Moose </a:t>
            </a:r>
          </a:p>
          <a:p>
            <a:pPr algn="ctr" eaLnBrk="1" hangingPunct="1">
              <a:defRPr/>
            </a:pPr>
            <a:r>
              <a:rPr lang="en-US" sz="5400" b="1" dirty="0">
                <a:solidFill>
                  <a:schemeClr val="tx2"/>
                </a:solidFill>
                <a:effectLst>
                  <a:outerShdw blurRad="38100" dist="38100" dir="2700000" algn="tl">
                    <a:srgbClr val="FFFFFF"/>
                  </a:outerShdw>
                </a:effectLst>
              </a:rPr>
              <a:t>of Isle Royale</a:t>
            </a:r>
          </a:p>
        </p:txBody>
      </p:sp>
      <p:pic>
        <p:nvPicPr>
          <p:cNvPr id="2051" name="Picture 6" descr="http://www.nationalparkstraveler.com/files/storyphotos/ISRO-Wolf%20Study.jpg?1272128362"/>
          <p:cNvPicPr>
            <a:picLocks noChangeAspect="1" noChangeArrowheads="1"/>
          </p:cNvPicPr>
          <p:nvPr/>
        </p:nvPicPr>
        <p:blipFill>
          <a:blip r:embed="rId2" cstate="print"/>
          <a:srcRect/>
          <a:stretch>
            <a:fillRect/>
          </a:stretch>
        </p:blipFill>
        <p:spPr bwMode="auto">
          <a:xfrm>
            <a:off x="304800" y="258763"/>
            <a:ext cx="3581400" cy="4662487"/>
          </a:xfrm>
          <a:prstGeom prst="rect">
            <a:avLst/>
          </a:prstGeom>
          <a:noFill/>
          <a:ln w="9525">
            <a:noFill/>
            <a:miter lim="800000"/>
            <a:headEnd/>
            <a:tailEnd/>
          </a:ln>
        </p:spPr>
      </p:pic>
      <p:pic>
        <p:nvPicPr>
          <p:cNvPr id="2052" name="Picture 6"/>
          <p:cNvPicPr>
            <a:picLocks noChangeAspect="1" noChangeArrowheads="1"/>
          </p:cNvPicPr>
          <p:nvPr/>
        </p:nvPicPr>
        <p:blipFill>
          <a:blip r:embed="rId3" cstate="print"/>
          <a:srcRect l="3407" t="17982" r="43040" b="67203"/>
          <a:stretch>
            <a:fillRect/>
          </a:stretch>
        </p:blipFill>
        <p:spPr bwMode="auto">
          <a:xfrm>
            <a:off x="304800" y="5024438"/>
            <a:ext cx="8507413" cy="167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228600" y="228600"/>
            <a:ext cx="6400800" cy="519113"/>
          </a:xfrm>
          <a:prstGeom prst="rect">
            <a:avLst/>
          </a:prstGeom>
          <a:noFill/>
          <a:ln w="9525">
            <a:noFill/>
            <a:miter lim="800000"/>
            <a:headEnd/>
            <a:tailEnd/>
          </a:ln>
          <a:effectLst/>
        </p:spPr>
        <p:txBody>
          <a:bodyPr>
            <a:spAutoFit/>
          </a:bodyPr>
          <a:lstStyle/>
          <a:p>
            <a:pPr eaLnBrk="1" hangingPunct="1">
              <a:spcBef>
                <a:spcPct val="50000"/>
              </a:spcBef>
            </a:pPr>
            <a:r>
              <a:rPr lang="en-US" altLang="en-US" sz="2800" b="1"/>
              <a:t>Classic predator-prey interaction…</a:t>
            </a:r>
          </a:p>
        </p:txBody>
      </p:sp>
      <p:sp>
        <p:nvSpPr>
          <p:cNvPr id="11267" name="Text Box 6"/>
          <p:cNvSpPr txBox="1">
            <a:spLocks noChangeArrowheads="1"/>
          </p:cNvSpPr>
          <p:nvPr/>
        </p:nvSpPr>
        <p:spPr bwMode="auto">
          <a:xfrm>
            <a:off x="6705600" y="6172200"/>
            <a:ext cx="2209800" cy="519113"/>
          </a:xfrm>
          <a:prstGeom prst="rect">
            <a:avLst/>
          </a:prstGeom>
          <a:noFill/>
          <a:ln w="9525">
            <a:noFill/>
            <a:miter lim="800000"/>
            <a:headEnd/>
            <a:tailEnd/>
          </a:ln>
          <a:effectLst/>
        </p:spPr>
        <p:txBody>
          <a:bodyPr>
            <a:spAutoFit/>
          </a:bodyPr>
          <a:lstStyle/>
          <a:p>
            <a:pPr eaLnBrk="1" hangingPunct="1">
              <a:spcBef>
                <a:spcPct val="50000"/>
              </a:spcBef>
            </a:pPr>
            <a:r>
              <a:rPr lang="en-US" altLang="en-US" sz="2800" b="1"/>
              <a:t>…or is it?</a:t>
            </a:r>
          </a:p>
        </p:txBody>
      </p:sp>
      <p:sp>
        <p:nvSpPr>
          <p:cNvPr id="11268" name="Text Box 8"/>
          <p:cNvSpPr txBox="1">
            <a:spLocks noChangeArrowheads="1"/>
          </p:cNvSpPr>
          <p:nvPr/>
        </p:nvSpPr>
        <p:spPr bwMode="auto">
          <a:xfrm>
            <a:off x="838200" y="838200"/>
            <a:ext cx="7315200" cy="304800"/>
          </a:xfrm>
          <a:prstGeom prst="rect">
            <a:avLst/>
          </a:prstGeom>
          <a:noFill/>
          <a:ln w="9525">
            <a:noFill/>
            <a:miter lim="800000"/>
            <a:headEnd/>
            <a:tailEnd/>
          </a:ln>
          <a:effectLst/>
        </p:spPr>
        <p:txBody>
          <a:bodyPr>
            <a:spAutoFit/>
          </a:bodyPr>
          <a:lstStyle/>
          <a:p>
            <a:pPr algn="ctr" eaLnBrk="1" hangingPunct="1">
              <a:spcBef>
                <a:spcPct val="50000"/>
              </a:spcBef>
            </a:pPr>
            <a:r>
              <a:rPr lang="en-US" altLang="en-US" sz="1400" i="1"/>
              <a:t>Click graph for animation</a:t>
            </a:r>
          </a:p>
        </p:txBody>
      </p:sp>
      <p:pic>
        <p:nvPicPr>
          <p:cNvPr id="11269" name="Picture 1">
            <a:hlinkClick r:id="rId2"/>
          </p:cNvPr>
          <p:cNvPicPr>
            <a:picLocks noChangeAspect="1"/>
          </p:cNvPicPr>
          <p:nvPr/>
        </p:nvPicPr>
        <p:blipFill>
          <a:blip r:embed="rId3" cstate="print"/>
          <a:srcRect/>
          <a:stretch>
            <a:fillRect/>
          </a:stretch>
        </p:blipFill>
        <p:spPr bwMode="auto">
          <a:xfrm>
            <a:off x="0" y="911225"/>
            <a:ext cx="9144000" cy="512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381000" y="2130425"/>
            <a:ext cx="8382000" cy="2060575"/>
          </a:xfrm>
        </p:spPr>
        <p:txBody>
          <a:bodyPr/>
          <a:lstStyle/>
          <a:p>
            <a:pPr eaLnBrk="1" hangingPunct="1">
              <a:lnSpc>
                <a:spcPct val="125000"/>
              </a:lnSpc>
              <a:defRPr/>
            </a:pPr>
            <a:r>
              <a:rPr lang="en-US" b="1" smtClean="0">
                <a:effectLst>
                  <a:outerShdw blurRad="38100" dist="38100" dir="2700000" algn="tl">
                    <a:srgbClr val="FFFFFF"/>
                  </a:outerShdw>
                </a:effectLst>
              </a:rPr>
              <a:t>Other Factors Affecting Moose and Wolf Populations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srcRect l="53125" t="27359" r="7031" b="3639"/>
          <a:stretch>
            <a:fillRect/>
          </a:stretch>
        </p:blipFill>
        <p:spPr bwMode="auto">
          <a:xfrm>
            <a:off x="0" y="0"/>
            <a:ext cx="5465763" cy="6858000"/>
          </a:xfrm>
          <a:prstGeom prst="rect">
            <a:avLst/>
          </a:prstGeom>
          <a:noFill/>
          <a:ln w="9525">
            <a:noFill/>
            <a:miter lim="800000"/>
            <a:headEnd/>
            <a:tailEnd/>
          </a:ln>
          <a:effectLst/>
        </p:spPr>
      </p:pic>
      <p:pic>
        <p:nvPicPr>
          <p:cNvPr id="13315" name="Picture 7" descr="wolves and moose"/>
          <p:cNvPicPr>
            <a:picLocks noChangeAspect="1" noChangeArrowheads="1"/>
          </p:cNvPicPr>
          <p:nvPr/>
        </p:nvPicPr>
        <p:blipFill>
          <a:blip r:embed="rId3" cstate="print"/>
          <a:srcRect/>
          <a:stretch>
            <a:fillRect/>
          </a:stretch>
        </p:blipFill>
        <p:spPr bwMode="auto">
          <a:xfrm>
            <a:off x="5638800" y="3124200"/>
            <a:ext cx="3351213" cy="3552825"/>
          </a:xfrm>
          <a:prstGeom prst="rect">
            <a:avLst/>
          </a:prstGeom>
          <a:noFill/>
          <a:ln w="9525">
            <a:noFill/>
            <a:miter lim="800000"/>
            <a:headEnd/>
            <a:tailEnd/>
          </a:ln>
        </p:spPr>
      </p:pic>
      <p:sp>
        <p:nvSpPr>
          <p:cNvPr id="13316" name="Rectangle 8"/>
          <p:cNvSpPr>
            <a:spLocks noChangeArrowheads="1"/>
          </p:cNvSpPr>
          <p:nvPr/>
        </p:nvSpPr>
        <p:spPr bwMode="auto">
          <a:xfrm>
            <a:off x="5715000" y="533400"/>
            <a:ext cx="3276600" cy="2133600"/>
          </a:xfrm>
          <a:prstGeom prst="rect">
            <a:avLst/>
          </a:prstGeom>
          <a:noFill/>
          <a:ln w="9525">
            <a:noFill/>
            <a:miter lim="800000"/>
            <a:headEnd/>
            <a:tailEnd/>
          </a:ln>
          <a:effectLst/>
        </p:spPr>
        <p:txBody>
          <a:bodyPr lIns="0" tIns="0" rIns="0" bIns="0" anchor="ctr">
            <a:spAutoFit/>
          </a:bodyPr>
          <a:lstStyle/>
          <a:p>
            <a:pPr eaLnBrk="1" hangingPunct="1"/>
            <a:r>
              <a:rPr lang="en-US" altLang="en-US" sz="2000" b="1"/>
              <a:t>Once </a:t>
            </a:r>
            <a:r>
              <a:rPr lang="en-US" altLang="en-US" sz="2000" b="1" u="sng"/>
              <a:t>snow depth</a:t>
            </a:r>
            <a:r>
              <a:rPr lang="en-US" altLang="en-US" sz="2000" b="1"/>
              <a:t> exceeds 30 cm (the average belly height of moose calves) predation rates go up significantly.  Yearling moose also are slowed down by deep snow.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2" cstate="print"/>
          <a:srcRect l="14063" t="43530" r="54688" b="27359"/>
          <a:stretch>
            <a:fillRect/>
          </a:stretch>
        </p:blipFill>
        <p:spPr bwMode="auto">
          <a:xfrm>
            <a:off x="457200" y="1828800"/>
            <a:ext cx="3048000" cy="2057400"/>
          </a:xfrm>
          <a:prstGeom prst="rect">
            <a:avLst/>
          </a:prstGeom>
          <a:noFill/>
          <a:ln w="9525">
            <a:noFill/>
            <a:miter lim="800000"/>
            <a:headEnd/>
            <a:tailEnd/>
          </a:ln>
          <a:effectLst/>
        </p:spPr>
      </p:pic>
      <p:sp>
        <p:nvSpPr>
          <p:cNvPr id="14339" name="Rectangle 7"/>
          <p:cNvSpPr>
            <a:spLocks noChangeArrowheads="1"/>
          </p:cNvSpPr>
          <p:nvPr/>
        </p:nvSpPr>
        <p:spPr bwMode="auto">
          <a:xfrm>
            <a:off x="304800" y="152400"/>
            <a:ext cx="8610600" cy="1524000"/>
          </a:xfrm>
          <a:prstGeom prst="rect">
            <a:avLst/>
          </a:prstGeom>
          <a:noFill/>
          <a:ln w="9525">
            <a:noFill/>
            <a:miter lim="800000"/>
            <a:headEnd/>
            <a:tailEnd/>
          </a:ln>
          <a:effectLst/>
        </p:spPr>
        <p:txBody>
          <a:bodyPr lIns="0" tIns="0" rIns="0" bIns="0" anchor="ctr">
            <a:spAutoFit/>
          </a:bodyPr>
          <a:lstStyle/>
          <a:p>
            <a:pPr eaLnBrk="1" hangingPunct="1"/>
            <a:r>
              <a:rPr lang="en-US" altLang="en-US" sz="2000" b="1" u="sng"/>
              <a:t>Moose Ticks</a:t>
            </a:r>
            <a:r>
              <a:rPr lang="en-US" altLang="en-US" sz="2000" b="1"/>
              <a:t> - each the size of your fingernail when fully engorged - have a profound effect on the health of the moose population.  In normal situations, moose are almost starved by the end of the long, cold winters.  Ticks weaken moose even more and by the end of the winter many starve to death or are easy targets for wolf predation.</a:t>
            </a:r>
          </a:p>
        </p:txBody>
      </p:sp>
      <p:pic>
        <p:nvPicPr>
          <p:cNvPr id="14340" name="Picture 8"/>
          <p:cNvPicPr>
            <a:picLocks noChangeAspect="1" noChangeArrowheads="1"/>
          </p:cNvPicPr>
          <p:nvPr/>
        </p:nvPicPr>
        <p:blipFill>
          <a:blip r:embed="rId3" cstate="print"/>
          <a:srcRect l="25000" t="38141" r="41406" b="14421"/>
          <a:stretch>
            <a:fillRect/>
          </a:stretch>
        </p:blipFill>
        <p:spPr bwMode="auto">
          <a:xfrm>
            <a:off x="3962400" y="1828800"/>
            <a:ext cx="4765675" cy="4876800"/>
          </a:xfrm>
          <a:prstGeom prst="rect">
            <a:avLst/>
          </a:prstGeom>
          <a:noFill/>
          <a:ln w="9525">
            <a:noFill/>
            <a:miter lim="800000"/>
            <a:headEnd/>
            <a:tailEnd/>
          </a:ln>
          <a:effectLst/>
        </p:spPr>
      </p:pic>
      <p:pic>
        <p:nvPicPr>
          <p:cNvPr id="14341" name="Picture 10" descr="moose_winter_tick_turnbull"/>
          <p:cNvPicPr>
            <a:picLocks noChangeAspect="1" noChangeArrowheads="1"/>
          </p:cNvPicPr>
          <p:nvPr/>
        </p:nvPicPr>
        <p:blipFill>
          <a:blip r:embed="rId4" cstate="print"/>
          <a:srcRect l="6818" t="6648" r="6818" b="4709"/>
          <a:stretch>
            <a:fillRect/>
          </a:stretch>
        </p:blipFill>
        <p:spPr bwMode="auto">
          <a:xfrm>
            <a:off x="457200" y="4267200"/>
            <a:ext cx="2895600" cy="242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l="60938" t="35579" r="7813" b="14825"/>
          <a:stretch>
            <a:fillRect/>
          </a:stretch>
        </p:blipFill>
        <p:spPr bwMode="auto">
          <a:xfrm>
            <a:off x="3505200" y="228600"/>
            <a:ext cx="5499100" cy="6324600"/>
          </a:xfrm>
          <a:prstGeom prst="rect">
            <a:avLst/>
          </a:prstGeom>
          <a:noFill/>
          <a:ln w="9525">
            <a:noFill/>
            <a:miter lim="800000"/>
            <a:headEnd/>
            <a:tailEnd/>
          </a:ln>
          <a:effectLst/>
        </p:spPr>
      </p:pic>
      <p:pic>
        <p:nvPicPr>
          <p:cNvPr id="15363" name="Picture 5"/>
          <p:cNvPicPr>
            <a:picLocks noChangeAspect="1" noChangeArrowheads="1"/>
          </p:cNvPicPr>
          <p:nvPr/>
        </p:nvPicPr>
        <p:blipFill>
          <a:blip r:embed="rId3" cstate="print"/>
          <a:srcRect l="49219" t="46765" r="16406" b="18733"/>
          <a:stretch>
            <a:fillRect/>
          </a:stretch>
        </p:blipFill>
        <p:spPr bwMode="auto">
          <a:xfrm>
            <a:off x="228600" y="304800"/>
            <a:ext cx="3352800" cy="2438400"/>
          </a:xfrm>
          <a:prstGeom prst="rect">
            <a:avLst/>
          </a:prstGeom>
          <a:noFill/>
          <a:ln w="9525">
            <a:noFill/>
            <a:miter lim="800000"/>
            <a:headEnd/>
            <a:tailEnd/>
          </a:ln>
          <a:effectLst/>
        </p:spPr>
      </p:pic>
      <p:sp>
        <p:nvSpPr>
          <p:cNvPr id="15364" name="Rectangle 6"/>
          <p:cNvSpPr>
            <a:spLocks noChangeArrowheads="1"/>
          </p:cNvSpPr>
          <p:nvPr/>
        </p:nvSpPr>
        <p:spPr bwMode="auto">
          <a:xfrm>
            <a:off x="228600" y="2895600"/>
            <a:ext cx="3124200" cy="3657600"/>
          </a:xfrm>
          <a:prstGeom prst="rect">
            <a:avLst/>
          </a:prstGeom>
          <a:noFill/>
          <a:ln w="9525">
            <a:noFill/>
            <a:miter lim="800000"/>
            <a:headEnd/>
            <a:tailEnd/>
          </a:ln>
          <a:effectLst/>
        </p:spPr>
        <p:txBody>
          <a:bodyPr lIns="0" tIns="0" rIns="0" bIns="0" anchor="ctr">
            <a:spAutoFit/>
          </a:bodyPr>
          <a:lstStyle/>
          <a:p>
            <a:pPr eaLnBrk="1" hangingPunct="1"/>
            <a:r>
              <a:rPr lang="en-US" altLang="en-US" sz="2000" b="1"/>
              <a:t>During winter, </a:t>
            </a:r>
            <a:r>
              <a:rPr lang="en-US" altLang="en-US" sz="2000" b="1" u="sng"/>
              <a:t>balsam fir</a:t>
            </a:r>
            <a:r>
              <a:rPr lang="en-US" altLang="en-US" sz="2000" b="1"/>
              <a:t> comprises 30-60% of a moose’s diet.  Balsam fir is not very nutritious, but is it relatively abundant - so moose eat it.  Since balsam fir is such an important part of a moose’s winter diet, the moose and forest are connected importantly through balsam fir...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candy%27s_book_intro"/>
          <p:cNvPicPr>
            <a:picLocks noChangeAspect="1" noChangeArrowheads="1"/>
          </p:cNvPicPr>
          <p:nvPr/>
        </p:nvPicPr>
        <p:blipFill>
          <a:blip r:embed="rId2" cstate="print"/>
          <a:srcRect l="1819" t="5421" r="3636" b="5138"/>
          <a:stretch>
            <a:fillRect/>
          </a:stretch>
        </p:blipFill>
        <p:spPr bwMode="auto">
          <a:xfrm>
            <a:off x="265113" y="1981200"/>
            <a:ext cx="4005262" cy="2541588"/>
          </a:xfrm>
          <a:prstGeom prst="rect">
            <a:avLst/>
          </a:prstGeom>
          <a:noFill/>
          <a:ln w="9525">
            <a:noFill/>
            <a:miter lim="800000"/>
            <a:headEnd/>
            <a:tailEnd/>
          </a:ln>
        </p:spPr>
      </p:pic>
      <p:sp>
        <p:nvSpPr>
          <p:cNvPr id="3080" name="Text Box 8"/>
          <p:cNvSpPr txBox="1">
            <a:spLocks noChangeArrowheads="1"/>
          </p:cNvSpPr>
          <p:nvPr/>
        </p:nvSpPr>
        <p:spPr bwMode="auto">
          <a:xfrm>
            <a:off x="219075" y="381000"/>
            <a:ext cx="4048125"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defRPr/>
            </a:pPr>
            <a:r>
              <a:rPr lang="en-US" sz="4000" b="1" dirty="0">
                <a:effectLst>
                  <a:outerShdw blurRad="38100" dist="38100" dir="2700000" algn="tl">
                    <a:srgbClr val="FFFFFF"/>
                  </a:outerShdw>
                </a:effectLst>
                <a:latin typeface="Garamond" pitchFamily="18" charset="0"/>
              </a:rPr>
              <a:t>Isle Royale</a:t>
            </a:r>
          </a:p>
          <a:p>
            <a:pPr algn="ctr" eaLnBrk="1" hangingPunct="1">
              <a:defRPr/>
            </a:pPr>
            <a:r>
              <a:rPr lang="en-US" sz="4000" b="1" dirty="0">
                <a:effectLst>
                  <a:outerShdw blurRad="38100" dist="38100" dir="2700000" algn="tl">
                    <a:srgbClr val="FFFFFF"/>
                  </a:outerShdw>
                </a:effectLst>
                <a:latin typeface="Garamond" pitchFamily="18" charset="0"/>
              </a:rPr>
              <a:t> National Park</a:t>
            </a:r>
          </a:p>
        </p:txBody>
      </p:sp>
      <p:sp>
        <p:nvSpPr>
          <p:cNvPr id="3081" name="Line 9"/>
          <p:cNvSpPr>
            <a:spLocks noChangeShapeType="1"/>
          </p:cNvSpPr>
          <p:nvPr/>
        </p:nvSpPr>
        <p:spPr bwMode="auto">
          <a:xfrm>
            <a:off x="533400" y="2286000"/>
            <a:ext cx="1066800" cy="609600"/>
          </a:xfrm>
          <a:prstGeom prst="line">
            <a:avLst/>
          </a:prstGeom>
          <a:noFill/>
          <a:ln w="76200">
            <a:solidFill>
              <a:srgbClr val="FFFF00"/>
            </a:solidFill>
            <a:round/>
            <a:headEnd/>
            <a:tailEnd type="triangle" w="med" len="med"/>
          </a:ln>
          <a:effectLst/>
        </p:spPr>
        <p:txBody>
          <a:bodyPr/>
          <a:lstStyle/>
          <a:p>
            <a:endParaRPr lang="en-US"/>
          </a:p>
        </p:txBody>
      </p:sp>
      <p:pic>
        <p:nvPicPr>
          <p:cNvPr id="3077" name="Picture 11" descr="http://bookbuilder.cast.org/bookresources/41/41699/157826_1.jpg"/>
          <p:cNvPicPr>
            <a:picLocks noChangeAspect="1" noChangeArrowheads="1"/>
          </p:cNvPicPr>
          <p:nvPr/>
        </p:nvPicPr>
        <p:blipFill>
          <a:blip r:embed="rId3" cstate="print"/>
          <a:srcRect/>
          <a:stretch>
            <a:fillRect/>
          </a:stretch>
        </p:blipFill>
        <p:spPr bwMode="auto">
          <a:xfrm>
            <a:off x="4575175" y="152400"/>
            <a:ext cx="4340225" cy="3435350"/>
          </a:xfrm>
          <a:prstGeom prst="rect">
            <a:avLst/>
          </a:prstGeom>
          <a:noFill/>
          <a:ln w="9525">
            <a:noFill/>
            <a:miter lim="800000"/>
            <a:headEnd/>
            <a:tailEnd/>
          </a:ln>
        </p:spPr>
      </p:pic>
      <p:pic>
        <p:nvPicPr>
          <p:cNvPr id="3078" name="Picture 13" descr="http://t3.gstatic.com/images?q=tbn:ANd9GcTROYFMr84q2cPh51g7aghKo5FB2-0nFRJg_Y1fO9cUUtAQc5cdDpSIKbwUBQ"/>
          <p:cNvPicPr>
            <a:picLocks noChangeAspect="1" noChangeArrowheads="1"/>
          </p:cNvPicPr>
          <p:nvPr/>
        </p:nvPicPr>
        <p:blipFill>
          <a:blip r:embed="rId4" cstate="print"/>
          <a:srcRect/>
          <a:stretch>
            <a:fillRect/>
          </a:stretch>
        </p:blipFill>
        <p:spPr bwMode="auto">
          <a:xfrm>
            <a:off x="6686550" y="3803650"/>
            <a:ext cx="2228850" cy="2974975"/>
          </a:xfrm>
          <a:prstGeom prst="rect">
            <a:avLst/>
          </a:prstGeom>
          <a:noFill/>
          <a:ln w="9525">
            <a:noFill/>
            <a:miter lim="800000"/>
            <a:headEnd/>
            <a:tailEnd/>
          </a:ln>
        </p:spPr>
      </p:pic>
      <p:pic>
        <p:nvPicPr>
          <p:cNvPr id="3079" name="Picture 15" descr="http://itravelmags.com/wp-content/uploads/2011/02/isle-royale-national-park-2.jpg"/>
          <p:cNvPicPr>
            <a:picLocks noChangeAspect="1" noChangeArrowheads="1"/>
          </p:cNvPicPr>
          <p:nvPr/>
        </p:nvPicPr>
        <p:blipFill>
          <a:blip r:embed="rId5" cstate="print"/>
          <a:srcRect/>
          <a:stretch>
            <a:fillRect/>
          </a:stretch>
        </p:blipFill>
        <p:spPr bwMode="auto">
          <a:xfrm>
            <a:off x="3657600" y="4800600"/>
            <a:ext cx="2843213" cy="1978025"/>
          </a:xfrm>
          <a:prstGeom prst="rect">
            <a:avLst/>
          </a:prstGeom>
          <a:noFill/>
          <a:ln w="9525">
            <a:noFill/>
            <a:miter lim="800000"/>
            <a:headEnd/>
            <a:tailEnd/>
          </a:ln>
        </p:spPr>
      </p:pic>
      <p:pic>
        <p:nvPicPr>
          <p:cNvPr id="2" name="Picture 17" descr="http://www.airphotona.com/stockimg/images/13485.jpg"/>
          <p:cNvPicPr>
            <a:picLocks noChangeAspect="1" noChangeArrowheads="1"/>
          </p:cNvPicPr>
          <p:nvPr/>
        </p:nvPicPr>
        <p:blipFill>
          <a:blip r:embed="rId6" cstate="print"/>
          <a:srcRect/>
          <a:stretch>
            <a:fillRect/>
          </a:stretch>
        </p:blipFill>
        <p:spPr bwMode="auto">
          <a:xfrm>
            <a:off x="249238" y="4791075"/>
            <a:ext cx="3179762" cy="1987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anim calcmode="lin" valueType="num">
                                      <p:cBhvr additive="base">
                                        <p:cTn id="7" dur="500" fill="hold"/>
                                        <p:tgtEl>
                                          <p:spTgt spid="3081"/>
                                        </p:tgtEl>
                                        <p:attrNameLst>
                                          <p:attrName>ppt_x</p:attrName>
                                        </p:attrNameLst>
                                      </p:cBhvr>
                                      <p:tavLst>
                                        <p:tav tm="0">
                                          <p:val>
                                            <p:strVal val="0-#ppt_w/2"/>
                                          </p:val>
                                        </p:tav>
                                        <p:tav tm="100000">
                                          <p:val>
                                            <p:strVal val="#ppt_x"/>
                                          </p:val>
                                        </p:tav>
                                      </p:tavLst>
                                    </p:anim>
                                    <p:anim calcmode="lin" valueType="num">
                                      <p:cBhvr additive="base">
                                        <p:cTn id="8" dur="500" fill="hold"/>
                                        <p:tgtEl>
                                          <p:spTgt spid="30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350" y="152400"/>
            <a:ext cx="9144000" cy="838200"/>
          </a:xfrm>
        </p:spPr>
        <p:txBody>
          <a:bodyPr/>
          <a:lstStyle/>
          <a:p>
            <a:pPr eaLnBrk="1" hangingPunct="1">
              <a:defRPr/>
            </a:pPr>
            <a:r>
              <a:rPr lang="en-US" sz="3600" b="1" dirty="0" smtClean="0">
                <a:effectLst>
                  <a:outerShdw blurRad="38100" dist="38100" dir="2700000" algn="tl">
                    <a:srgbClr val="FFFFFF"/>
                  </a:outerShdw>
                </a:effectLst>
              </a:rPr>
              <a:t>The Wolves and Moose of Isle Royale</a:t>
            </a:r>
          </a:p>
        </p:txBody>
      </p:sp>
      <p:sp>
        <p:nvSpPr>
          <p:cNvPr id="4099" name="Rectangle 4"/>
          <p:cNvSpPr>
            <a:spLocks noChangeArrowheads="1"/>
          </p:cNvSpPr>
          <p:nvPr/>
        </p:nvSpPr>
        <p:spPr bwMode="auto">
          <a:xfrm>
            <a:off x="457200" y="1143000"/>
            <a:ext cx="8153400" cy="4016375"/>
          </a:xfrm>
          <a:prstGeom prst="rect">
            <a:avLst/>
          </a:prstGeom>
          <a:noFill/>
          <a:ln w="9525">
            <a:noFill/>
            <a:miter lim="800000"/>
            <a:headEnd/>
            <a:tailEnd/>
          </a:ln>
          <a:effectLst/>
        </p:spPr>
        <p:txBody>
          <a:bodyPr tIns="0" bIns="0" anchor="ctr">
            <a:spAutoFit/>
          </a:bodyPr>
          <a:lstStyle/>
          <a:p>
            <a:pPr eaLnBrk="1" hangingPunct="1"/>
            <a:r>
              <a:rPr lang="en-US" altLang="en-US" sz="2400" b="1"/>
              <a:t>Isle Royale is located in the  northwest portion of Lake Superior.  It is 45 miles long and 9 miles wide.</a:t>
            </a:r>
          </a:p>
          <a:p>
            <a:pPr eaLnBrk="1" hangingPunct="1"/>
            <a:r>
              <a:rPr lang="en-US" altLang="en-US" sz="2400" b="1"/>
              <a:t> </a:t>
            </a:r>
          </a:p>
          <a:p>
            <a:pPr eaLnBrk="1" hangingPunct="1"/>
            <a:r>
              <a:rPr lang="en-US" altLang="en-US" sz="2400" b="1"/>
              <a:t>Isle Royale is home to a population of wolves and moose.  These wolves are the sole predator of the moose, and moose represent ~90% of the wolves’ diet.</a:t>
            </a:r>
          </a:p>
          <a:p>
            <a:pPr eaLnBrk="1" hangingPunct="1"/>
            <a:r>
              <a:rPr lang="en-US" altLang="en-US" sz="2400" b="1"/>
              <a:t> </a:t>
            </a:r>
          </a:p>
          <a:p>
            <a:pPr eaLnBrk="1" hangingPunct="1"/>
            <a:r>
              <a:rPr lang="en-US" altLang="en-US" sz="2400" b="1"/>
              <a:t>The wolves, the moose, and their interactions have been studied continuously and intensively since 1958.  This is the longest study of any predator-prey system in the world…</a:t>
            </a:r>
          </a:p>
        </p:txBody>
      </p:sp>
      <p:pic>
        <p:nvPicPr>
          <p:cNvPr id="4100" name="Picture 5" descr="river-Map-Isle_Royale"/>
          <p:cNvPicPr>
            <a:picLocks noChangeAspect="1" noChangeArrowheads="1"/>
          </p:cNvPicPr>
          <p:nvPr/>
        </p:nvPicPr>
        <p:blipFill>
          <a:blip r:embed="rId2" cstate="print"/>
          <a:srcRect b="12009"/>
          <a:stretch>
            <a:fillRect/>
          </a:stretch>
        </p:blipFill>
        <p:spPr bwMode="auto">
          <a:xfrm>
            <a:off x="4533900" y="4997450"/>
            <a:ext cx="4343400" cy="170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28600" y="1676400"/>
            <a:ext cx="8763000" cy="4746625"/>
          </a:xfrm>
          <a:prstGeom prst="rect">
            <a:avLst/>
          </a:prstGeom>
          <a:noFill/>
          <a:ln w="9525">
            <a:noFill/>
            <a:miter lim="800000"/>
            <a:headEnd/>
            <a:tailEnd/>
          </a:ln>
          <a:effectLst/>
        </p:spPr>
        <p:txBody>
          <a:bodyPr tIns="0" bIns="0" anchor="ctr">
            <a:spAutoFit/>
          </a:bodyPr>
          <a:lstStyle/>
          <a:p>
            <a:pPr eaLnBrk="1" hangingPunct="1">
              <a:buClr>
                <a:srgbClr val="4D4D4D"/>
              </a:buClr>
              <a:buFontTx/>
              <a:buChar char="•"/>
            </a:pPr>
            <a:r>
              <a:rPr lang="en-US" altLang="en-US" sz="2400" b="1" i="1"/>
              <a:t> If Isle Royale were smaller than it is, it would be too small to support a wolf population.</a:t>
            </a:r>
            <a:endParaRPr lang="en-US" altLang="en-US" sz="2400" b="1"/>
          </a:p>
          <a:p>
            <a:pPr eaLnBrk="1" hangingPunct="1">
              <a:buClr>
                <a:srgbClr val="4D4D4D"/>
              </a:buClr>
              <a:buFontTx/>
              <a:buChar char="•"/>
            </a:pPr>
            <a:endParaRPr lang="en-US" altLang="en-US" sz="2400" b="1"/>
          </a:p>
          <a:p>
            <a:pPr eaLnBrk="1" hangingPunct="1">
              <a:buClr>
                <a:srgbClr val="4D4D4D"/>
              </a:buClr>
              <a:buFontTx/>
              <a:buChar char="•"/>
            </a:pPr>
            <a:r>
              <a:rPr lang="en-US" altLang="en-US" sz="2400" b="1" i="1"/>
              <a:t> If Isle Royale were larger than it is, it would be too large to effectively study the moose population.</a:t>
            </a:r>
            <a:endParaRPr lang="en-US" altLang="en-US" sz="2400" b="1"/>
          </a:p>
          <a:p>
            <a:pPr eaLnBrk="1" hangingPunct="1">
              <a:buClr>
                <a:srgbClr val="4D4D4D"/>
              </a:buClr>
              <a:buFontTx/>
              <a:buChar char="•"/>
            </a:pPr>
            <a:endParaRPr lang="en-US" altLang="en-US" sz="2400" b="1"/>
          </a:p>
          <a:p>
            <a:pPr eaLnBrk="1" hangingPunct="1">
              <a:buClr>
                <a:srgbClr val="4D4D4D"/>
              </a:buClr>
              <a:buFontTx/>
              <a:buChar char="•"/>
            </a:pPr>
            <a:r>
              <a:rPr lang="en-US" altLang="en-US" sz="2400" b="1" i="1"/>
              <a:t> If Isle Royale were further from the mainland than it is, wolves and moose may never have made it to Isle Royale.</a:t>
            </a:r>
            <a:endParaRPr lang="en-US" altLang="en-US" sz="2400" b="1"/>
          </a:p>
          <a:p>
            <a:pPr eaLnBrk="1" hangingPunct="1">
              <a:buClr>
                <a:srgbClr val="4D4D4D"/>
              </a:buClr>
              <a:buFontTx/>
              <a:buChar char="•"/>
            </a:pPr>
            <a:endParaRPr lang="en-US" altLang="en-US" sz="2400" b="1"/>
          </a:p>
          <a:p>
            <a:pPr eaLnBrk="1" hangingPunct="1">
              <a:buClr>
                <a:srgbClr val="4D4D4D"/>
              </a:buClr>
              <a:buFontTx/>
              <a:buChar char="•"/>
            </a:pPr>
            <a:r>
              <a:rPr lang="en-US" altLang="en-US" sz="2400" b="1" i="1"/>
              <a:t> If Isle Royale were closer to the mainland than it is, other species which are not on Isle Royale, such as coyotes, deer, and bear, might have complicated the species interactions.</a:t>
            </a:r>
            <a:endParaRPr lang="en-US" altLang="en-US" sz="2400" b="1"/>
          </a:p>
        </p:txBody>
      </p:sp>
      <p:sp>
        <p:nvSpPr>
          <p:cNvPr id="17413" name="Text Box 5"/>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a:effectLst>
                  <a:outerShdw blurRad="38100" dist="38100" dir="2700000" algn="tl">
                    <a:srgbClr val="FFFFFF"/>
                  </a:outerShdw>
                </a:effectLst>
              </a:rPr>
              <a:t>Why so special?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cstate="print"/>
          <a:srcRect l="50781" t="44609" r="13281" b="18733"/>
          <a:stretch>
            <a:fillRect/>
          </a:stretch>
        </p:blipFill>
        <p:spPr bwMode="auto">
          <a:xfrm>
            <a:off x="5486400" y="3657600"/>
            <a:ext cx="3505200" cy="2590800"/>
          </a:xfrm>
          <a:prstGeom prst="rect">
            <a:avLst/>
          </a:prstGeom>
          <a:noFill/>
          <a:ln w="9525">
            <a:noFill/>
            <a:miter lim="800000"/>
            <a:headEnd/>
            <a:tailEnd/>
          </a:ln>
          <a:effectLst/>
        </p:spPr>
      </p:pic>
      <p:pic>
        <p:nvPicPr>
          <p:cNvPr id="6147" name="Picture 5"/>
          <p:cNvPicPr>
            <a:picLocks noChangeAspect="1" noChangeArrowheads="1"/>
          </p:cNvPicPr>
          <p:nvPr/>
        </p:nvPicPr>
        <p:blipFill>
          <a:blip r:embed="rId3" cstate="print"/>
          <a:srcRect l="31526" t="45688" r="41513" b="33827"/>
          <a:stretch>
            <a:fillRect/>
          </a:stretch>
        </p:blipFill>
        <p:spPr bwMode="auto">
          <a:xfrm>
            <a:off x="5638800" y="838200"/>
            <a:ext cx="3352800" cy="1846263"/>
          </a:xfrm>
          <a:prstGeom prst="rect">
            <a:avLst/>
          </a:prstGeom>
          <a:noFill/>
          <a:ln w="9525">
            <a:noFill/>
            <a:miter lim="800000"/>
            <a:headEnd/>
            <a:tailEnd/>
          </a:ln>
          <a:effectLst/>
        </p:spPr>
      </p:pic>
      <p:sp>
        <p:nvSpPr>
          <p:cNvPr id="9222" name="Rectangle 6"/>
          <p:cNvSpPr>
            <a:spLocks noChangeArrowheads="1"/>
          </p:cNvSpPr>
          <p:nvPr/>
        </p:nvSpPr>
        <p:spPr bwMode="auto">
          <a:xfrm>
            <a:off x="228600" y="252413"/>
            <a:ext cx="5257800" cy="6278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0" anchor="ctr">
            <a:spAutoFit/>
          </a:bodyPr>
          <a:lstStyle/>
          <a:p>
            <a:pPr eaLnBrk="1" hangingPunct="1">
              <a:defRPr/>
            </a:pPr>
            <a:r>
              <a:rPr lang="en-US" sz="3200" b="1">
                <a:effectLst>
                  <a:outerShdw blurRad="38100" dist="38100" dir="2700000" algn="tl">
                    <a:srgbClr val="FFFFFF"/>
                  </a:outerShdw>
                </a:effectLst>
              </a:rPr>
              <a:t>Moose</a:t>
            </a:r>
            <a:r>
              <a:rPr lang="en-US" sz="2000" b="1"/>
              <a:t> first came to Isle Royale in about the year 1900.  They probably swam to Isle Royale.  In a typical year, Isle Royale has ~1000 moose. </a:t>
            </a:r>
          </a:p>
          <a:p>
            <a:pPr eaLnBrk="1" hangingPunct="1">
              <a:defRPr/>
            </a:pPr>
            <a:r>
              <a:rPr lang="en-US" sz="2000" b="1"/>
              <a:t> </a:t>
            </a:r>
          </a:p>
          <a:p>
            <a:pPr eaLnBrk="1" hangingPunct="1">
              <a:defRPr/>
            </a:pPr>
            <a:r>
              <a:rPr lang="en-US" sz="2000" b="1"/>
              <a:t>During the summer moose eat enormous amounts of food (~40 lbs per day) and will increase its body weight by ~25%.   All of this weight is lost each winter.</a:t>
            </a:r>
          </a:p>
          <a:p>
            <a:pPr eaLnBrk="1" hangingPunct="1">
              <a:defRPr/>
            </a:pPr>
            <a:endParaRPr lang="en-US" sz="2000" b="1"/>
          </a:p>
          <a:p>
            <a:pPr eaLnBrk="1" hangingPunct="1">
              <a:defRPr/>
            </a:pPr>
            <a:r>
              <a:rPr lang="en-US" sz="2000" b="1"/>
              <a:t>Although the maximum life span of a moose is ~17 years, most moose die before reaching 9 years of age.  The difficulties of being a moose are numerous... avoid being killed by wolves, endure loads of blood-sucking and life-draining ticks, feed in the summer heat that moose find sweltering, all while trying to build up enough fat to make it through the brutal winters.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moose-1"/>
          <p:cNvPicPr>
            <a:picLocks noChangeAspect="1" noChangeArrowheads="1"/>
          </p:cNvPicPr>
          <p:nvPr/>
        </p:nvPicPr>
        <p:blipFill>
          <a:blip r:embed="rId2" cstate="print"/>
          <a:srcRect/>
          <a:stretch>
            <a:fillRect/>
          </a:stretch>
        </p:blipFill>
        <p:spPr bwMode="auto">
          <a:xfrm>
            <a:off x="4724400" y="3657600"/>
            <a:ext cx="3981450" cy="2990850"/>
          </a:xfrm>
          <a:prstGeom prst="rect">
            <a:avLst/>
          </a:prstGeom>
          <a:noFill/>
          <a:ln w="9525">
            <a:noFill/>
            <a:miter lim="800000"/>
            <a:headEnd/>
            <a:tailEnd/>
          </a:ln>
        </p:spPr>
      </p:pic>
      <p:sp>
        <p:nvSpPr>
          <p:cNvPr id="7171" name="Text Box 7"/>
          <p:cNvSpPr txBox="1">
            <a:spLocks noChangeArrowheads="1"/>
          </p:cNvSpPr>
          <p:nvPr/>
        </p:nvSpPr>
        <p:spPr bwMode="auto">
          <a:xfrm>
            <a:off x="457200" y="3657600"/>
            <a:ext cx="3581400" cy="10064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Other than the strong bond between mother and calf, moose are solitary animals.</a:t>
            </a:r>
          </a:p>
        </p:txBody>
      </p:sp>
      <p:pic>
        <p:nvPicPr>
          <p:cNvPr id="7172" name="Picture 9" descr="MooseWalkingGrowingAntlers"/>
          <p:cNvPicPr>
            <a:picLocks noChangeAspect="1" noChangeArrowheads="1"/>
          </p:cNvPicPr>
          <p:nvPr/>
        </p:nvPicPr>
        <p:blipFill>
          <a:blip r:embed="rId3" cstate="print"/>
          <a:srcRect l="7758" t="13008" r="3030" b="11545"/>
          <a:stretch>
            <a:fillRect/>
          </a:stretch>
        </p:blipFill>
        <p:spPr bwMode="auto">
          <a:xfrm>
            <a:off x="685800" y="4792663"/>
            <a:ext cx="2971800" cy="1873250"/>
          </a:xfrm>
          <a:prstGeom prst="rect">
            <a:avLst/>
          </a:prstGeom>
          <a:noFill/>
          <a:ln w="9525">
            <a:noFill/>
            <a:miter lim="800000"/>
            <a:headEnd/>
            <a:tailEnd/>
          </a:ln>
        </p:spPr>
      </p:pic>
      <p:pic>
        <p:nvPicPr>
          <p:cNvPr id="7173" name="Picture 1"/>
          <p:cNvPicPr>
            <a:picLocks noChangeAspect="1"/>
          </p:cNvPicPr>
          <p:nvPr/>
        </p:nvPicPr>
        <p:blipFill>
          <a:blip r:embed="rId4" cstate="print"/>
          <a:srcRect l="10223" t="24358" r="9705" b="39011"/>
          <a:stretch>
            <a:fillRect/>
          </a:stretch>
        </p:blipFill>
        <p:spPr bwMode="auto">
          <a:xfrm>
            <a:off x="228600" y="228600"/>
            <a:ext cx="8737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l="25000" t="47333" r="28125" b="20889"/>
          <a:stretch>
            <a:fillRect/>
          </a:stretch>
        </p:blipFill>
        <p:spPr bwMode="auto">
          <a:xfrm>
            <a:off x="4114800" y="4191000"/>
            <a:ext cx="4724400" cy="2320925"/>
          </a:xfrm>
          <a:prstGeom prst="rect">
            <a:avLst/>
          </a:prstGeom>
          <a:noFill/>
          <a:ln w="9525">
            <a:noFill/>
            <a:miter lim="800000"/>
            <a:headEnd/>
            <a:tailEnd/>
          </a:ln>
          <a:effectLst/>
        </p:spPr>
      </p:pic>
      <p:sp>
        <p:nvSpPr>
          <p:cNvPr id="4101" name="Rectangle 5"/>
          <p:cNvSpPr>
            <a:spLocks noChangeArrowheads="1"/>
          </p:cNvSpPr>
          <p:nvPr/>
        </p:nvSpPr>
        <p:spPr bwMode="auto">
          <a:xfrm>
            <a:off x="304800" y="320675"/>
            <a:ext cx="8686800" cy="340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0" anchor="ctr">
            <a:spAutoFit/>
          </a:bodyPr>
          <a:lstStyle/>
          <a:p>
            <a:pPr eaLnBrk="1" hangingPunct="1">
              <a:defRPr/>
            </a:pPr>
            <a:r>
              <a:rPr lang="en-US" sz="3200" b="1">
                <a:effectLst>
                  <a:outerShdw blurRad="38100" dist="38100" dir="2700000" algn="tl">
                    <a:srgbClr val="FFFFFF"/>
                  </a:outerShdw>
                </a:effectLst>
              </a:rPr>
              <a:t>Wolves</a:t>
            </a:r>
            <a:r>
              <a:rPr lang="en-US" sz="2400" b="1"/>
              <a:t> first came to Isle Royale in about the year 1950.  They arrived by walking on an ice bridge from Canada.  In a typical year, Isle Royale has ~24 wolves living in three packs.</a:t>
            </a:r>
          </a:p>
          <a:p>
            <a:pPr eaLnBrk="1" hangingPunct="1">
              <a:defRPr/>
            </a:pPr>
            <a:endParaRPr lang="en-US" sz="2400" b="1"/>
          </a:p>
          <a:p>
            <a:pPr eaLnBrk="1" hangingPunct="1">
              <a:defRPr/>
            </a:pPr>
            <a:r>
              <a:rPr lang="en-US" sz="2400" b="1"/>
              <a:t>While a wolf is able to live for 12 years, most die before their 4th birthday.  The most common causes of death are starvation and being killed by other wolves.  When wolves kill wolves they are - ultimately - fighting over food.</a:t>
            </a:r>
            <a:r>
              <a:rPr lang="en-US" sz="2400"/>
              <a:t> </a:t>
            </a:r>
          </a:p>
        </p:txBody>
      </p:sp>
      <p:pic>
        <p:nvPicPr>
          <p:cNvPr id="8196" name="Picture 6"/>
          <p:cNvPicPr>
            <a:picLocks noChangeAspect="1" noChangeArrowheads="1"/>
          </p:cNvPicPr>
          <p:nvPr/>
        </p:nvPicPr>
        <p:blipFill>
          <a:blip r:embed="rId3" cstate="print"/>
          <a:srcRect l="12500" t="28436" r="50781" b="39218"/>
          <a:stretch>
            <a:fillRect/>
          </a:stretch>
        </p:blipFill>
        <p:spPr bwMode="auto">
          <a:xfrm>
            <a:off x="228600" y="4191000"/>
            <a:ext cx="35814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228600" y="3657600"/>
            <a:ext cx="4495800" cy="2647950"/>
          </a:xfrm>
          <a:prstGeom prst="rect">
            <a:avLst/>
          </a:prstGeom>
          <a:noFill/>
          <a:ln w="9525">
            <a:noFill/>
            <a:miter lim="800000"/>
            <a:headEnd/>
            <a:tailEnd/>
          </a:ln>
          <a:effectLst/>
        </p:spPr>
        <p:txBody>
          <a:bodyPr>
            <a:spAutoFit/>
          </a:bodyPr>
          <a:lstStyle/>
          <a:p>
            <a:pPr eaLnBrk="1" hangingPunct="1">
              <a:spcBef>
                <a:spcPct val="50000"/>
              </a:spcBef>
            </a:pPr>
            <a:r>
              <a:rPr lang="en-US" altLang="en-US" sz="2400" b="1"/>
              <a:t>Wolves hunt in packs and are very territorial.  When a wolf is killed by another wolf, it is because of a territory dispute.  The territory size relates to the amount of food available to the pack.</a:t>
            </a:r>
          </a:p>
        </p:txBody>
      </p:sp>
      <p:pic>
        <p:nvPicPr>
          <p:cNvPr id="9219" name="Picture 5"/>
          <p:cNvPicPr>
            <a:picLocks noChangeAspect="1" noChangeArrowheads="1"/>
          </p:cNvPicPr>
          <p:nvPr/>
        </p:nvPicPr>
        <p:blipFill>
          <a:blip r:embed="rId2" cstate="print"/>
          <a:srcRect l="14632" t="41359" r="52274" b="45454"/>
          <a:stretch>
            <a:fillRect/>
          </a:stretch>
        </p:blipFill>
        <p:spPr bwMode="auto">
          <a:xfrm>
            <a:off x="4956175" y="5360988"/>
            <a:ext cx="4011613" cy="1136650"/>
          </a:xfrm>
          <a:prstGeom prst="rect">
            <a:avLst/>
          </a:prstGeom>
          <a:noFill/>
          <a:ln w="9525">
            <a:noFill/>
            <a:miter lim="800000"/>
            <a:headEnd/>
            <a:tailEnd/>
          </a:ln>
          <a:effectLst/>
        </p:spPr>
      </p:pic>
      <p:pic>
        <p:nvPicPr>
          <p:cNvPr id="9220" name="Picture 1"/>
          <p:cNvPicPr>
            <a:picLocks noChangeAspect="1"/>
          </p:cNvPicPr>
          <p:nvPr/>
        </p:nvPicPr>
        <p:blipFill>
          <a:blip r:embed="rId3" cstate="print"/>
          <a:srcRect l="57588" t="59572" r="16272" b="30440"/>
          <a:stretch>
            <a:fillRect/>
          </a:stretch>
        </p:blipFill>
        <p:spPr bwMode="auto">
          <a:xfrm>
            <a:off x="4970463" y="3170238"/>
            <a:ext cx="4021137" cy="1171575"/>
          </a:xfrm>
          <a:prstGeom prst="rect">
            <a:avLst/>
          </a:prstGeom>
          <a:noFill/>
          <a:ln w="9525">
            <a:noFill/>
            <a:miter lim="800000"/>
            <a:headEnd/>
            <a:tailEnd/>
          </a:ln>
        </p:spPr>
      </p:pic>
      <p:pic>
        <p:nvPicPr>
          <p:cNvPr id="9221" name="Picture 2"/>
          <p:cNvPicPr>
            <a:picLocks noChangeAspect="1"/>
          </p:cNvPicPr>
          <p:nvPr/>
        </p:nvPicPr>
        <p:blipFill>
          <a:blip r:embed="rId4" cstate="print"/>
          <a:srcRect l="12524" t="25130" r="9628" b="45889"/>
          <a:stretch>
            <a:fillRect/>
          </a:stretch>
        </p:blipFill>
        <p:spPr bwMode="auto">
          <a:xfrm>
            <a:off x="152400" y="533400"/>
            <a:ext cx="885825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cstate="print"/>
          <a:srcRect l="14844" t="33827" r="52344" b="37062"/>
          <a:stretch>
            <a:fillRect/>
          </a:stretch>
        </p:blipFill>
        <p:spPr bwMode="auto">
          <a:xfrm>
            <a:off x="228600" y="228600"/>
            <a:ext cx="4343400" cy="2790825"/>
          </a:xfrm>
          <a:prstGeom prst="rect">
            <a:avLst/>
          </a:prstGeom>
          <a:noFill/>
          <a:ln w="9525">
            <a:noFill/>
            <a:miter lim="800000"/>
            <a:headEnd/>
            <a:tailEnd/>
          </a:ln>
          <a:effectLst/>
        </p:spPr>
      </p:pic>
      <p:pic>
        <p:nvPicPr>
          <p:cNvPr id="6153" name="Picture 9" descr="Wolves Taking Down a Moose"/>
          <p:cNvPicPr>
            <a:picLocks noChangeAspect="1" noChangeArrowheads="1"/>
          </p:cNvPicPr>
          <p:nvPr/>
        </p:nvPicPr>
        <p:blipFill>
          <a:blip r:embed="rId3" cstate="print"/>
          <a:srcRect/>
          <a:stretch>
            <a:fillRect/>
          </a:stretch>
        </p:blipFill>
        <p:spPr bwMode="auto">
          <a:xfrm>
            <a:off x="2362200" y="1752600"/>
            <a:ext cx="4648200" cy="3025775"/>
          </a:xfrm>
          <a:prstGeom prst="rect">
            <a:avLst/>
          </a:prstGeom>
          <a:noFill/>
          <a:ln w="9525">
            <a:noFill/>
            <a:miter lim="800000"/>
            <a:headEnd/>
            <a:tailEnd/>
          </a:ln>
        </p:spPr>
      </p:pic>
      <p:pic>
        <p:nvPicPr>
          <p:cNvPr id="6151" name="Picture 7"/>
          <p:cNvPicPr>
            <a:picLocks noChangeAspect="1" noChangeArrowheads="1"/>
          </p:cNvPicPr>
          <p:nvPr/>
        </p:nvPicPr>
        <p:blipFill>
          <a:blip r:embed="rId4" cstate="print"/>
          <a:srcRect l="15625" t="42453" r="55469" b="11186"/>
          <a:stretch>
            <a:fillRect/>
          </a:stretch>
        </p:blipFill>
        <p:spPr bwMode="auto">
          <a:xfrm>
            <a:off x="6096000" y="3352800"/>
            <a:ext cx="2819400" cy="3276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20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fade">
                                      <p:cBhvr>
                                        <p:cTn id="12" dur="2000"/>
                                        <p:tgtEl>
                                          <p:spTgt spid="61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fade">
                                      <p:cBhvr>
                                        <p:cTn id="17"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553</TotalTime>
  <Words>303</Words>
  <Application>Microsoft Office PowerPoint</Application>
  <PresentationFormat>On-screen Show (4:3)</PresentationFormat>
  <Paragraphs>35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Default Design</vt:lpstr>
      <vt:lpstr>Slide 1</vt:lpstr>
      <vt:lpstr>Slide 2</vt:lpstr>
      <vt:lpstr>The Wolves and Moose of Isle Royale</vt:lpstr>
      <vt:lpstr>Slide 4</vt:lpstr>
      <vt:lpstr>Slide 5</vt:lpstr>
      <vt:lpstr>Slide 6</vt:lpstr>
      <vt:lpstr>Slide 7</vt:lpstr>
      <vt:lpstr>Slide 8</vt:lpstr>
      <vt:lpstr>Slide 9</vt:lpstr>
      <vt:lpstr>Slide 10</vt:lpstr>
      <vt:lpstr>Other Factors Affecting Moose and Wolf Populations</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Wolves and Moose of Isle Royale</dc:title>
  <dc:creator>Bob Young</dc:creator>
  <cp:lastModifiedBy>Kmiec</cp:lastModifiedBy>
  <cp:revision>22</cp:revision>
  <dcterms:created xsi:type="dcterms:W3CDTF">2008-01-07T04:23:52Z</dcterms:created>
  <dcterms:modified xsi:type="dcterms:W3CDTF">2016-01-08T01:01:49Z</dcterms:modified>
</cp:coreProperties>
</file>