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4"/>
  </p:notesMasterIdLst>
  <p:handoutMasterIdLst>
    <p:handoutMasterId r:id="rId15"/>
  </p:handoutMasterIdLst>
  <p:sldIdLst>
    <p:sldId id="491" r:id="rId2"/>
    <p:sldId id="486" r:id="rId3"/>
    <p:sldId id="463" r:id="rId4"/>
    <p:sldId id="477" r:id="rId5"/>
    <p:sldId id="487" r:id="rId6"/>
    <p:sldId id="490" r:id="rId7"/>
    <p:sldId id="466" r:id="rId8"/>
    <p:sldId id="469" r:id="rId9"/>
    <p:sldId id="489" r:id="rId10"/>
    <p:sldId id="467" r:id="rId11"/>
    <p:sldId id="488" r:id="rId12"/>
    <p:sldId id="481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E60702"/>
    <a:srgbClr val="003FBE"/>
    <a:srgbClr val="59AEB5"/>
    <a:srgbClr val="00B9E4"/>
    <a:srgbClr val="FFFF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10" autoAdjust="0"/>
    <p:restoredTop sz="96728" autoAdjust="0"/>
  </p:normalViewPr>
  <p:slideViewPr>
    <p:cSldViewPr>
      <p:cViewPr>
        <p:scale>
          <a:sx n="66" d="100"/>
          <a:sy n="66" d="100"/>
        </p:scale>
        <p:origin x="-70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50" d="100"/>
          <a:sy n="150" d="100"/>
        </p:scale>
        <p:origin x="-168" y="-5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r>
              <a:rPr lang="en-US"/>
              <a:t>Reverse Engineering and Functional Analysis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429000" y="0"/>
            <a:ext cx="3429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450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450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</a:defRPr>
            </a:lvl1pPr>
          </a:lstStyle>
          <a:p>
            <a:fld id="{46144E40-2B32-48D1-87C8-65EA16C31EA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50568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7138" y="8732838"/>
            <a:ext cx="47466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r>
              <a:rPr lang="en-US"/>
              <a:t>Reverse Engineering and Functional Analysis</a:t>
            </a:r>
          </a:p>
        </p:txBody>
      </p:sp>
      <p:sp>
        <p:nvSpPr>
          <p:cNvPr id="143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708A262-6A02-4B89-8EBB-567EC82079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369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581400" y="0"/>
            <a:ext cx="32766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pic>
        <p:nvPicPr>
          <p:cNvPr id="143371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7138" y="8732838"/>
            <a:ext cx="47466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B260C-41B2-4E42-810C-5A92582A9EBE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551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755F0-7B01-45D2-B598-4A2A34977AC5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65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8EB4B-739A-42F9-AE01-4C7E9659A2B4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64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439AB-4ADC-401A-A313-11086276273E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66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962CF-DA77-49B3-94D7-8511B13BA6E9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67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C64B9-9D5E-481D-ABCA-7329BBA0A11D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621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211F9-470C-4FC6-AE68-A912913FC9FB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627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69A99-9A3D-405E-BDE8-8F89A88F2A05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67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800E8-335C-4E2A-B655-7DFEBD123187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623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Reverse Engineering and Functional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Project Lead The Way</a:t>
            </a:r>
            <a:r>
              <a:rPr lang="en-US" baseline="30000"/>
              <a:t>®</a:t>
            </a:r>
          </a:p>
          <a:p>
            <a:r>
              <a:rPr lang="en-US"/>
              <a:t>Copyright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8358D-1A08-462D-903C-54CD527C58B7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r>
              <a:rPr lang="en-US"/>
              <a:t>Introduction to Engineering Design</a:t>
            </a:r>
          </a:p>
          <a:p>
            <a:r>
              <a:rPr lang="en-US"/>
              <a:t>Unit 3 – Lesson 3.2 – Functional Analysis</a:t>
            </a:r>
          </a:p>
        </p:txBody>
      </p:sp>
      <p:sp>
        <p:nvSpPr>
          <p:cNvPr id="67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0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6560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6560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0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60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6560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0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60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1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6561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6561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CD82E0-FF4C-4329-9CAA-D10820524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40C46-D0DC-4D2E-ADA3-990EB1874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3DCEF-5FCC-4472-82E0-6C346E32B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CC5A2-C964-4053-A23F-A1241399A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39D2F-09D3-4790-88E9-4586F90CC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B5980-4586-4483-8A10-DDF4B50AC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30DE6-695D-4690-9448-1056B12C1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B1022-30D7-4767-BE94-64F4753A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EA7D0-7E3B-4136-85DC-3303B26A1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41DBF-63D8-4FB3-BB1E-66F5F9238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87FF0-5041-4637-8442-851BD1222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6457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6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6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6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B9A2E44-4E6F-4EF2-97F2-C7DE8616B15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64592" name="Picture 16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25" y="6243638"/>
            <a:ext cx="47466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ChangeArrowheads="1"/>
          </p:cNvSpPr>
          <p:nvPr/>
        </p:nvSpPr>
        <p:spPr bwMode="auto">
          <a:xfrm>
            <a:off x="969963" y="979488"/>
            <a:ext cx="4749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79939" name="Group 3"/>
          <p:cNvGraphicFramePr>
            <a:graphicFrameLocks noGrp="1"/>
          </p:cNvGraphicFramePr>
          <p:nvPr/>
        </p:nvGraphicFramePr>
        <p:xfrm>
          <a:off x="2125663" y="979488"/>
          <a:ext cx="5265737" cy="4572000"/>
        </p:xfrm>
        <a:graphic>
          <a:graphicData uri="http://schemas.openxmlformats.org/drawingml/2006/table">
            <a:tbl>
              <a:tblPr/>
              <a:tblGrid>
                <a:gridCol w="4749800"/>
                <a:gridCol w="515937"/>
              </a:tblGrid>
              <a:tr h="457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®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79948" name="Picture 12" descr="pltw"/>
          <p:cNvPicPr>
            <a:picLocks noChangeAspect="1" noChangeArrowheads="1"/>
          </p:cNvPicPr>
          <p:nvPr/>
        </p:nvPicPr>
        <p:blipFill>
          <a:blip r:embed="rId2" cstate="print"/>
          <a:srcRect b="8231"/>
          <a:stretch>
            <a:fillRect/>
          </a:stretch>
        </p:blipFill>
        <p:spPr bwMode="auto">
          <a:xfrm>
            <a:off x="2265363" y="990600"/>
            <a:ext cx="4602162" cy="4495800"/>
          </a:xfrm>
          <a:prstGeom prst="rect">
            <a:avLst/>
          </a:prstGeom>
          <a:noFill/>
        </p:spPr>
      </p:pic>
      <p:sp>
        <p:nvSpPr>
          <p:cNvPr id="679949" name="Text Box 13"/>
          <p:cNvSpPr txBox="1">
            <a:spLocks noChangeArrowheads="1"/>
          </p:cNvSpPr>
          <p:nvPr/>
        </p:nvSpPr>
        <p:spPr bwMode="auto">
          <a:xfrm>
            <a:off x="1676400" y="56388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rgbClr val="003399"/>
                </a:solidFill>
                <a:latin typeface="Verdana" pitchFamily="34" charset="0"/>
              </a:rPr>
              <a:t>Forging new generations of engineers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3400" y="2252663"/>
            <a:ext cx="8153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A</a:t>
            </a:r>
            <a:r>
              <a:rPr lang="en-US" sz="3200" i="1">
                <a:solidFill>
                  <a:srgbClr val="003F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i="1">
                <a:solidFill>
                  <a:srgbClr val="A50021"/>
                </a:solidFill>
                <a:latin typeface="Arial" charset="0"/>
              </a:rPr>
              <a:t>black box systems model</a:t>
            </a:r>
            <a:r>
              <a:rPr lang="en-US" sz="3200">
                <a:latin typeface="Arial" charset="0"/>
              </a:rPr>
              <a:t> is used to identify what goes into and out of the product in order to make it work as a system.</a:t>
            </a:r>
          </a:p>
        </p:txBody>
      </p:sp>
      <p:grpSp>
        <p:nvGrpSpPr>
          <p:cNvPr id="622608" name="Group 16"/>
          <p:cNvGrpSpPr>
            <a:grpSpLocks/>
          </p:cNvGrpSpPr>
          <p:nvPr/>
        </p:nvGrpSpPr>
        <p:grpSpPr bwMode="auto">
          <a:xfrm>
            <a:off x="1104900" y="4538663"/>
            <a:ext cx="6934200" cy="1557337"/>
            <a:chOff x="696" y="2544"/>
            <a:chExt cx="4368" cy="981"/>
          </a:xfrm>
        </p:grpSpPr>
        <p:sp>
          <p:nvSpPr>
            <p:cNvPr id="622601" name="Rectangle 9"/>
            <p:cNvSpPr>
              <a:spLocks noChangeArrowheads="1"/>
            </p:cNvSpPr>
            <p:nvPr/>
          </p:nvSpPr>
          <p:spPr bwMode="auto">
            <a:xfrm>
              <a:off x="1824" y="2651"/>
              <a:ext cx="2112" cy="8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0" name="Rectangle 8"/>
            <p:cNvSpPr>
              <a:spLocks noChangeArrowheads="1"/>
            </p:cNvSpPr>
            <p:nvPr/>
          </p:nvSpPr>
          <p:spPr bwMode="auto">
            <a:xfrm>
              <a:off x="1872" y="2688"/>
              <a:ext cx="196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Product Function</a:t>
              </a:r>
            </a:p>
          </p:txBody>
        </p:sp>
        <p:sp>
          <p:nvSpPr>
            <p:cNvPr id="622602" name="AutoShape 10"/>
            <p:cNvSpPr>
              <a:spLocks noChangeArrowheads="1"/>
            </p:cNvSpPr>
            <p:nvPr/>
          </p:nvSpPr>
          <p:spPr bwMode="auto">
            <a:xfrm>
              <a:off x="696" y="2979"/>
              <a:ext cx="1092" cy="182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003F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3" name="AutoShape 11"/>
            <p:cNvSpPr>
              <a:spLocks noChangeArrowheads="1"/>
            </p:cNvSpPr>
            <p:nvPr/>
          </p:nvSpPr>
          <p:spPr bwMode="auto">
            <a:xfrm>
              <a:off x="3972" y="2943"/>
              <a:ext cx="1092" cy="182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003F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4" name="Rectangle 12"/>
            <p:cNvSpPr>
              <a:spLocks noChangeArrowheads="1"/>
            </p:cNvSpPr>
            <p:nvPr/>
          </p:nvSpPr>
          <p:spPr bwMode="auto">
            <a:xfrm>
              <a:off x="4039" y="2544"/>
              <a:ext cx="9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Output</a:t>
              </a:r>
            </a:p>
          </p:txBody>
        </p:sp>
        <p:sp>
          <p:nvSpPr>
            <p:cNvPr id="622605" name="Rectangle 13"/>
            <p:cNvSpPr>
              <a:spLocks noChangeArrowheads="1"/>
            </p:cNvSpPr>
            <p:nvPr/>
          </p:nvSpPr>
          <p:spPr bwMode="auto">
            <a:xfrm>
              <a:off x="739" y="2544"/>
              <a:ext cx="8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Inputs</a:t>
              </a:r>
            </a:p>
          </p:txBody>
        </p:sp>
      </p:grpSp>
      <p:sp>
        <p:nvSpPr>
          <p:cNvPr id="622609" name="Text Box 17"/>
          <p:cNvSpPr txBox="1">
            <a:spLocks noChangeArrowheads="1"/>
          </p:cNvSpPr>
          <p:nvPr/>
        </p:nvSpPr>
        <p:spPr bwMode="auto">
          <a:xfrm>
            <a:off x="1371600" y="9906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Black Box Systems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31" name="Rectangle 11"/>
          <p:cNvSpPr>
            <a:spLocks noChangeArrowheads="1"/>
          </p:cNvSpPr>
          <p:nvPr/>
        </p:nvSpPr>
        <p:spPr bwMode="auto">
          <a:xfrm>
            <a:off x="457200" y="2238375"/>
            <a:ext cx="8305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The “</a:t>
            </a:r>
            <a:r>
              <a:rPr lang="en-US" sz="3200" i="1">
                <a:latin typeface="Arial" charset="0"/>
              </a:rPr>
              <a:t>black box</a:t>
            </a:r>
            <a:r>
              <a:rPr lang="en-US" sz="3200">
                <a:latin typeface="Arial" charset="0"/>
              </a:rPr>
              <a:t>” is used to represent the product’s internal components or processes, which are deemed unknown at this point.</a:t>
            </a:r>
          </a:p>
        </p:txBody>
      </p:sp>
      <p:sp>
        <p:nvSpPr>
          <p:cNvPr id="670732" name="Text Box 12"/>
          <p:cNvSpPr txBox="1">
            <a:spLocks noChangeArrowheads="1"/>
          </p:cNvSpPr>
          <p:nvPr/>
        </p:nvSpPr>
        <p:spPr bwMode="auto">
          <a:xfrm>
            <a:off x="1371600" y="9906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Black Box Systems Model</a:t>
            </a:r>
          </a:p>
        </p:txBody>
      </p:sp>
      <p:grpSp>
        <p:nvGrpSpPr>
          <p:cNvPr id="670740" name="Group 20"/>
          <p:cNvGrpSpPr>
            <a:grpSpLocks/>
          </p:cNvGrpSpPr>
          <p:nvPr/>
        </p:nvGrpSpPr>
        <p:grpSpPr bwMode="auto">
          <a:xfrm>
            <a:off x="1104900" y="4538663"/>
            <a:ext cx="6934200" cy="1557337"/>
            <a:chOff x="696" y="2544"/>
            <a:chExt cx="4368" cy="981"/>
          </a:xfrm>
        </p:grpSpPr>
        <p:sp>
          <p:nvSpPr>
            <p:cNvPr id="670741" name="Rectangle 21"/>
            <p:cNvSpPr>
              <a:spLocks noChangeArrowheads="1"/>
            </p:cNvSpPr>
            <p:nvPr/>
          </p:nvSpPr>
          <p:spPr bwMode="auto">
            <a:xfrm>
              <a:off x="1824" y="2651"/>
              <a:ext cx="2112" cy="8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742" name="Rectangle 22"/>
            <p:cNvSpPr>
              <a:spLocks noChangeArrowheads="1"/>
            </p:cNvSpPr>
            <p:nvPr/>
          </p:nvSpPr>
          <p:spPr bwMode="auto">
            <a:xfrm>
              <a:off x="1872" y="2688"/>
              <a:ext cx="196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Product Function</a:t>
              </a:r>
            </a:p>
          </p:txBody>
        </p:sp>
        <p:sp>
          <p:nvSpPr>
            <p:cNvPr id="670743" name="AutoShape 23"/>
            <p:cNvSpPr>
              <a:spLocks noChangeArrowheads="1"/>
            </p:cNvSpPr>
            <p:nvPr/>
          </p:nvSpPr>
          <p:spPr bwMode="auto">
            <a:xfrm>
              <a:off x="696" y="2979"/>
              <a:ext cx="1092" cy="182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003F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744" name="AutoShape 24"/>
            <p:cNvSpPr>
              <a:spLocks noChangeArrowheads="1"/>
            </p:cNvSpPr>
            <p:nvPr/>
          </p:nvSpPr>
          <p:spPr bwMode="auto">
            <a:xfrm>
              <a:off x="3972" y="2943"/>
              <a:ext cx="1092" cy="182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003F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745" name="Rectangle 25"/>
            <p:cNvSpPr>
              <a:spLocks noChangeArrowheads="1"/>
            </p:cNvSpPr>
            <p:nvPr/>
          </p:nvSpPr>
          <p:spPr bwMode="auto">
            <a:xfrm>
              <a:off x="4039" y="2544"/>
              <a:ext cx="9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Output</a:t>
              </a:r>
            </a:p>
          </p:txBody>
        </p:sp>
        <p:sp>
          <p:nvSpPr>
            <p:cNvPr id="670746" name="Rectangle 26"/>
            <p:cNvSpPr>
              <a:spLocks noChangeArrowheads="1"/>
            </p:cNvSpPr>
            <p:nvPr/>
          </p:nvSpPr>
          <p:spPr bwMode="auto">
            <a:xfrm>
              <a:off x="739" y="2544"/>
              <a:ext cx="8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Inputs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8" name="Rectangle 1028"/>
          <p:cNvSpPr>
            <a:spLocks noChangeArrowheads="1"/>
          </p:cNvSpPr>
          <p:nvPr/>
        </p:nvSpPr>
        <p:spPr bwMode="auto">
          <a:xfrm>
            <a:off x="603250" y="2284413"/>
            <a:ext cx="2436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31775" indent="-231775"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Hand motion</a:t>
            </a:r>
          </a:p>
          <a:p>
            <a:pPr marL="231775" indent="-231775"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Toothpaste</a:t>
            </a:r>
          </a:p>
          <a:p>
            <a:pPr marL="231775" indent="-231775"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Water</a:t>
            </a:r>
          </a:p>
          <a:p>
            <a:pPr marL="231775" indent="-231775"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Energy</a:t>
            </a:r>
          </a:p>
        </p:txBody>
      </p:sp>
      <p:sp>
        <p:nvSpPr>
          <p:cNvPr id="651269" name="Rectangle 1029"/>
          <p:cNvSpPr>
            <a:spLocks noChangeArrowheads="1"/>
          </p:cNvSpPr>
          <p:nvPr/>
        </p:nvSpPr>
        <p:spPr bwMode="auto">
          <a:xfrm>
            <a:off x="6251575" y="2133600"/>
            <a:ext cx="258762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Sound</a:t>
            </a:r>
          </a:p>
          <a:p>
            <a:pPr marL="231775" indent="-231775"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Heat</a:t>
            </a:r>
          </a:p>
          <a:p>
            <a:pPr marL="231775" indent="-231775"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Waste</a:t>
            </a:r>
          </a:p>
          <a:p>
            <a:pPr marL="231775" indent="-231775"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</a:rPr>
              <a:t>Clean teeth and gums</a:t>
            </a:r>
          </a:p>
        </p:txBody>
      </p:sp>
      <p:sp>
        <p:nvSpPr>
          <p:cNvPr id="651279" name="Text Box 1039"/>
          <p:cNvSpPr txBox="1">
            <a:spLocks noChangeArrowheads="1"/>
          </p:cNvSpPr>
          <p:nvPr/>
        </p:nvSpPr>
        <p:spPr bwMode="auto">
          <a:xfrm>
            <a:off x="1371600" y="9906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Functional Analysis Example</a:t>
            </a:r>
          </a:p>
        </p:txBody>
      </p:sp>
      <p:grpSp>
        <p:nvGrpSpPr>
          <p:cNvPr id="651280" name="Group 1040"/>
          <p:cNvGrpSpPr>
            <a:grpSpLocks/>
          </p:cNvGrpSpPr>
          <p:nvPr/>
        </p:nvGrpSpPr>
        <p:grpSpPr bwMode="auto">
          <a:xfrm>
            <a:off x="1104900" y="4538663"/>
            <a:ext cx="6934200" cy="1557337"/>
            <a:chOff x="696" y="2544"/>
            <a:chExt cx="4368" cy="981"/>
          </a:xfrm>
        </p:grpSpPr>
        <p:sp>
          <p:nvSpPr>
            <p:cNvPr id="651281" name="Rectangle 1041"/>
            <p:cNvSpPr>
              <a:spLocks noChangeArrowheads="1"/>
            </p:cNvSpPr>
            <p:nvPr/>
          </p:nvSpPr>
          <p:spPr bwMode="auto">
            <a:xfrm>
              <a:off x="1824" y="2651"/>
              <a:ext cx="2112" cy="8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282" name="Rectangle 1042"/>
            <p:cNvSpPr>
              <a:spLocks noChangeArrowheads="1"/>
            </p:cNvSpPr>
            <p:nvPr/>
          </p:nvSpPr>
          <p:spPr bwMode="auto">
            <a:xfrm>
              <a:off x="1872" y="2688"/>
              <a:ext cx="196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Product Function</a:t>
              </a:r>
            </a:p>
          </p:txBody>
        </p:sp>
        <p:sp>
          <p:nvSpPr>
            <p:cNvPr id="651283" name="AutoShape 1043"/>
            <p:cNvSpPr>
              <a:spLocks noChangeArrowheads="1"/>
            </p:cNvSpPr>
            <p:nvPr/>
          </p:nvSpPr>
          <p:spPr bwMode="auto">
            <a:xfrm>
              <a:off x="696" y="2979"/>
              <a:ext cx="1092" cy="182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003F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284" name="AutoShape 1044"/>
            <p:cNvSpPr>
              <a:spLocks noChangeArrowheads="1"/>
            </p:cNvSpPr>
            <p:nvPr/>
          </p:nvSpPr>
          <p:spPr bwMode="auto">
            <a:xfrm>
              <a:off x="3972" y="2943"/>
              <a:ext cx="1092" cy="182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003F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285" name="Rectangle 1045"/>
            <p:cNvSpPr>
              <a:spLocks noChangeArrowheads="1"/>
            </p:cNvSpPr>
            <p:nvPr/>
          </p:nvSpPr>
          <p:spPr bwMode="auto">
            <a:xfrm>
              <a:off x="4039" y="2544"/>
              <a:ext cx="9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Output</a:t>
              </a:r>
            </a:p>
          </p:txBody>
        </p:sp>
        <p:sp>
          <p:nvSpPr>
            <p:cNvPr id="651286" name="Rectangle 1046"/>
            <p:cNvSpPr>
              <a:spLocks noChangeArrowheads="1"/>
            </p:cNvSpPr>
            <p:nvPr/>
          </p:nvSpPr>
          <p:spPr bwMode="auto">
            <a:xfrm>
              <a:off x="739" y="2544"/>
              <a:ext cx="8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Arial" charset="0"/>
                </a:rPr>
                <a:t>Inputs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6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Reverse Engineering</a:t>
            </a:r>
          </a:p>
          <a:p>
            <a:pPr algn="ctr">
              <a:spcBef>
                <a:spcPct val="20000"/>
              </a:spcBef>
            </a:pPr>
            <a:r>
              <a:rPr lang="en-US" sz="66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</a:t>
            </a:r>
          </a:p>
          <a:p>
            <a:pPr algn="ctr">
              <a:spcBef>
                <a:spcPct val="20000"/>
              </a:spcBef>
            </a:pPr>
            <a:r>
              <a:rPr lang="en-US" sz="6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Functional Analysis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2362200"/>
            <a:ext cx="81534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Reverse engineering</a:t>
            </a:r>
            <a:r>
              <a:rPr lang="en-US" sz="2800">
                <a:latin typeface="Arial" charset="0"/>
                <a:cs typeface="Times New Roman" pitchFamily="18" charset="0"/>
              </a:rPr>
              <a:t> (RE) is the process of </a:t>
            </a:r>
            <a:r>
              <a:rPr lang="en-US" sz="2800">
                <a:latin typeface="Arial" charset="0"/>
              </a:rPr>
              <a:t>taking something apart and analyzing its workings in detail, usually with the intention of understanding its function.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Engineers use this information to prepare documentation, generate electronic data, or construct a new or improved device or program.</a:t>
            </a:r>
            <a:endParaRPr lang="en-US" sz="2800">
              <a:latin typeface="Arial" charset="0"/>
              <a:cs typeface="Times New Roman" pitchFamily="18" charset="0"/>
            </a:endParaRPr>
          </a:p>
        </p:txBody>
      </p:sp>
      <p:sp>
        <p:nvSpPr>
          <p:cNvPr id="550926" name="AutoShape 14" descr="KODAK MAX Outdoor One-Time-Use Camera W-27 Exposures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550929" name="Text Box 17"/>
          <p:cNvSpPr txBox="1">
            <a:spLocks noChangeArrowheads="1"/>
          </p:cNvSpPr>
          <p:nvPr/>
        </p:nvSpPr>
        <p:spPr bwMode="auto">
          <a:xfrm>
            <a:off x="1371600" y="9906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Reverse Engineering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6" name="Rectangle 4"/>
          <p:cNvSpPr>
            <a:spLocks noChangeArrowheads="1"/>
          </p:cNvSpPr>
          <p:nvPr/>
        </p:nvSpPr>
        <p:spPr bwMode="auto">
          <a:xfrm>
            <a:off x="457200" y="2362200"/>
            <a:ext cx="80010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  <a:cs typeface="Times New Roman" pitchFamily="18" charset="0"/>
              </a:rPr>
              <a:t>Improve the design of a flawed product.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  <a:cs typeface="Times New Roman" pitchFamily="18" charset="0"/>
              </a:rPr>
              <a:t>Improve the design of a part to maximize manufacturing techniques and appropriate materials.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  <a:cs typeface="Times New Roman" pitchFamily="18" charset="0"/>
              </a:rPr>
              <a:t>Redesign a part to increase a company’s profit margin. 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  <a:cs typeface="Times New Roman" pitchFamily="18" charset="0"/>
              </a:rPr>
              <a:t>Discover how a competitor’s product  functions. </a:t>
            </a:r>
            <a:endParaRPr lang="en-US" sz="2800">
              <a:latin typeface="Arial" charset="0"/>
            </a:endParaRPr>
          </a:p>
        </p:txBody>
      </p:sp>
      <p:sp>
        <p:nvSpPr>
          <p:cNvPr id="643077" name="Text Box 5"/>
          <p:cNvSpPr txBox="1">
            <a:spLocks noChangeArrowheads="1"/>
          </p:cNvSpPr>
          <p:nvPr/>
        </p:nvSpPr>
        <p:spPr bwMode="auto">
          <a:xfrm>
            <a:off x="1371600" y="9906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Why Perform 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ChangeArrowheads="1"/>
          </p:cNvSpPr>
          <p:nvPr/>
        </p:nvSpPr>
        <p:spPr bwMode="auto">
          <a:xfrm>
            <a:off x="457200" y="2362200"/>
            <a:ext cx="80010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  <a:cs typeface="Times New Roman" pitchFamily="18" charset="0"/>
              </a:rPr>
              <a:t>Create documentation and part files that were non-existent.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  <a:cs typeface="Times New Roman" pitchFamily="18" charset="0"/>
              </a:rPr>
              <a:t>Continue the development of a well-designed object.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2800">
                <a:latin typeface="Arial" charset="0"/>
                <a:cs typeface="Times New Roman" pitchFamily="18" charset="0"/>
              </a:rPr>
              <a:t>Reduce negative environmental impacts.</a:t>
            </a:r>
            <a:endParaRPr lang="en-US" sz="2800">
              <a:latin typeface="Arial" charset="0"/>
            </a:endParaRPr>
          </a:p>
        </p:txBody>
      </p:sp>
      <p:sp>
        <p:nvSpPr>
          <p:cNvPr id="668675" name="Text Box 3"/>
          <p:cNvSpPr txBox="1">
            <a:spLocks noChangeArrowheads="1"/>
          </p:cNvSpPr>
          <p:nvPr/>
        </p:nvSpPr>
        <p:spPr bwMode="auto">
          <a:xfrm>
            <a:off x="1371600" y="9906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Why Perform 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ChangeArrowheads="1"/>
          </p:cNvSpPr>
          <p:nvPr/>
        </p:nvSpPr>
        <p:spPr bwMode="auto">
          <a:xfrm>
            <a:off x="1371600" y="2819400"/>
            <a:ext cx="487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4000">
                <a:latin typeface="Arial" charset="0"/>
                <a:cs typeface="Times New Roman" pitchFamily="18" charset="0"/>
              </a:rPr>
              <a:t>Visual Analysis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4000">
                <a:latin typeface="Arial" charset="0"/>
                <a:cs typeface="Times New Roman" pitchFamily="18" charset="0"/>
              </a:rPr>
              <a:t>Functional Analysis</a:t>
            </a:r>
          </a:p>
          <a:p>
            <a:pPr marL="231775" indent="-231775">
              <a:spcBef>
                <a:spcPct val="50000"/>
              </a:spcBef>
              <a:buClr>
                <a:schemeClr val="folHlink"/>
              </a:buClr>
              <a:buFontTx/>
              <a:buChar char="•"/>
            </a:pPr>
            <a:r>
              <a:rPr lang="en-US" sz="4000">
                <a:latin typeface="Arial" charset="0"/>
                <a:cs typeface="Times New Roman" pitchFamily="18" charset="0"/>
              </a:rPr>
              <a:t>Structural Analysis</a:t>
            </a:r>
            <a:endParaRPr lang="en-US" sz="4000">
              <a:latin typeface="Arial" charset="0"/>
            </a:endParaRPr>
          </a:p>
        </p:txBody>
      </p:sp>
      <p:sp>
        <p:nvSpPr>
          <p:cNvPr id="674819" name="Text Box 3"/>
          <p:cNvSpPr txBox="1">
            <a:spLocks noChangeArrowheads="1"/>
          </p:cNvSpPr>
          <p:nvPr/>
        </p:nvSpPr>
        <p:spPr bwMode="auto">
          <a:xfrm>
            <a:off x="1371600" y="9906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Stages of 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8" name="Rectangle 4"/>
          <p:cNvSpPr>
            <a:spLocks noChangeArrowheads="1"/>
          </p:cNvSpPr>
          <p:nvPr/>
        </p:nvSpPr>
        <p:spPr bwMode="auto">
          <a:xfrm>
            <a:off x="457200" y="2286000"/>
            <a:ext cx="83820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After a product has been selected, a non-destructive </a:t>
            </a:r>
            <a:r>
              <a:rPr lang="en-US" sz="3200" b="1" i="1">
                <a:solidFill>
                  <a:srgbClr val="A50021"/>
                </a:solidFill>
                <a:latin typeface="Arial" charset="0"/>
              </a:rPr>
              <a:t>Functional Analysis</a:t>
            </a:r>
            <a:r>
              <a:rPr lang="en-US" sz="3200">
                <a:latin typeface="Arial" charset="0"/>
              </a:rPr>
              <a:t> is performed.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Times New Roman" pitchFamily="18" charset="0"/>
              </a:rPr>
              <a:t>First, the product’s </a:t>
            </a:r>
            <a:r>
              <a:rPr lang="en-US" sz="3200" b="1" i="1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purpose</a:t>
            </a:r>
            <a:r>
              <a:rPr lang="en-US" sz="3200">
                <a:latin typeface="Arial" charset="0"/>
                <a:cs typeface="Times New Roman" pitchFamily="18" charset="0"/>
              </a:rPr>
              <a:t> is identified. Next, observations are made to determine how the product </a:t>
            </a:r>
            <a:r>
              <a:rPr lang="en-US" sz="3200" b="1" i="1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functions</a:t>
            </a:r>
            <a:r>
              <a:rPr lang="en-US" sz="3200">
                <a:latin typeface="Arial" charset="0"/>
                <a:cs typeface="Times New Roman" pitchFamily="18" charset="0"/>
              </a:rPr>
              <a:t>. These observations are recorded in detail. Lastly, the system’s </a:t>
            </a:r>
            <a:r>
              <a:rPr lang="en-US" sz="3200" b="1" i="1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inputs</a:t>
            </a:r>
            <a:r>
              <a:rPr lang="en-US" sz="3200">
                <a:latin typeface="Arial" charset="0"/>
                <a:cs typeface="Times New Roman" pitchFamily="18" charset="0"/>
              </a:rPr>
              <a:t> and </a:t>
            </a:r>
            <a:r>
              <a:rPr lang="en-US" sz="3200" b="1" i="1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outputs</a:t>
            </a:r>
            <a:r>
              <a:rPr lang="en-US" sz="3200">
                <a:latin typeface="Arial" charset="0"/>
                <a:cs typeface="Times New Roman" pitchFamily="18" charset="0"/>
              </a:rPr>
              <a:t> are listed.</a:t>
            </a:r>
          </a:p>
        </p:txBody>
      </p:sp>
      <p:sp>
        <p:nvSpPr>
          <p:cNvPr id="620550" name="Text Box 6"/>
          <p:cNvSpPr txBox="1">
            <a:spLocks noChangeArrowheads="1"/>
          </p:cNvSpPr>
          <p:nvPr/>
        </p:nvSpPr>
        <p:spPr bwMode="auto">
          <a:xfrm>
            <a:off x="1371600" y="9906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Functional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6695" name="Picture 7" descr="toothbrush"/>
          <p:cNvPicPr>
            <a:picLocks noChangeAspect="1" noChangeArrowheads="1"/>
          </p:cNvPicPr>
          <p:nvPr/>
        </p:nvPicPr>
        <p:blipFill>
          <a:blip r:embed="rId3" cstate="print"/>
          <a:srcRect t="5058" b="4669"/>
          <a:stretch>
            <a:fillRect/>
          </a:stretch>
        </p:blipFill>
        <p:spPr bwMode="auto">
          <a:xfrm>
            <a:off x="5334000" y="2286000"/>
            <a:ext cx="3117850" cy="3733800"/>
          </a:xfrm>
          <a:prstGeom prst="rect">
            <a:avLst/>
          </a:prstGeom>
          <a:noFill/>
        </p:spPr>
      </p:pic>
      <p:sp>
        <p:nvSpPr>
          <p:cNvPr id="626692" name="Rectangle 4"/>
          <p:cNvSpPr>
            <a:spLocks noChangeArrowheads="1"/>
          </p:cNvSpPr>
          <p:nvPr/>
        </p:nvSpPr>
        <p:spPr bwMode="auto">
          <a:xfrm>
            <a:off x="533400" y="2209800"/>
            <a:ext cx="46482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The </a:t>
            </a:r>
            <a:r>
              <a:rPr lang="en-US" sz="3200" b="1" i="1">
                <a:solidFill>
                  <a:srgbClr val="A50021"/>
                </a:solidFill>
                <a:latin typeface="Arial" charset="0"/>
              </a:rPr>
              <a:t>purpose</a:t>
            </a:r>
            <a:r>
              <a:rPr lang="en-US" sz="3200">
                <a:latin typeface="Arial" charset="0"/>
              </a:rPr>
              <a:t> of a toothbrush is to clean teeth and gums to prevent tooth and gum decay. Water and a cleansing paste are also used in conjunction with the brush.</a:t>
            </a:r>
          </a:p>
        </p:txBody>
      </p:sp>
      <p:sp>
        <p:nvSpPr>
          <p:cNvPr id="626696" name="Text Box 8"/>
          <p:cNvSpPr txBox="1">
            <a:spLocks noChangeArrowheads="1"/>
          </p:cNvSpPr>
          <p:nvPr/>
        </p:nvSpPr>
        <p:spPr bwMode="auto">
          <a:xfrm>
            <a:off x="1371600" y="9906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Functional Analysis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1371600" y="9906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Functional Analysis Example</a:t>
            </a:r>
          </a:p>
        </p:txBody>
      </p:sp>
      <p:pic>
        <p:nvPicPr>
          <p:cNvPr id="672773" name="Picture 5"/>
          <p:cNvPicPr>
            <a:picLocks noChangeAspect="1" noChangeArrowheads="1"/>
          </p:cNvPicPr>
          <p:nvPr/>
        </p:nvPicPr>
        <p:blipFill>
          <a:blip r:embed="rId3" cstate="print"/>
          <a:srcRect l="3461" t="1563" b="6250"/>
          <a:stretch>
            <a:fillRect/>
          </a:stretch>
        </p:blipFill>
        <p:spPr bwMode="auto">
          <a:xfrm>
            <a:off x="6172200" y="1905000"/>
            <a:ext cx="22336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2774" name="Rectangle 6"/>
          <p:cNvSpPr>
            <a:spLocks noChangeArrowheads="1"/>
          </p:cNvSpPr>
          <p:nvPr/>
        </p:nvSpPr>
        <p:spPr bwMode="auto">
          <a:xfrm>
            <a:off x="533400" y="2209800"/>
            <a:ext cx="54864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The engineer makes an annotated sketch of the product and labels all of the visible components.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This information is used to write up a detailed analysis of the object’s sequential operation, or function.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4055</TotalTime>
  <Words>604</Words>
  <Application>Microsoft Office PowerPoint</Application>
  <PresentationFormat>On-screen Show (4:3)</PresentationFormat>
  <Paragraphs>111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Tahoma</vt:lpstr>
      <vt:lpstr>Wingdings</vt:lpstr>
      <vt:lpstr>Times New Roman</vt:lpstr>
      <vt:lpstr>Verdana</vt:lpstr>
      <vt:lpstr>Blends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PLTW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Reverse Engineering and Functional Analysis</dc:title>
  <dc:subject>IED - Unit 3 - Lesson 3.2 Functional Analysis</dc:subject>
  <dc:creator>Gordy DiBattisto, Donna Matteson, and Brett Handley</dc:creator>
  <cp:keywords>Product Evolution, reverse engineering</cp:keywords>
  <dc:description>toothbrush sketch by Ryan Theiss</dc:description>
  <cp:lastModifiedBy>jefkmi</cp:lastModifiedBy>
  <cp:revision>302</cp:revision>
  <dcterms:created xsi:type="dcterms:W3CDTF">2003-08-21T15:16:05Z</dcterms:created>
  <dcterms:modified xsi:type="dcterms:W3CDTF">2014-12-02T20:42:07Z</dcterms:modified>
</cp:coreProperties>
</file>